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57" r:id="rId3"/>
    <p:sldId id="299" r:id="rId4"/>
    <p:sldId id="265" r:id="rId5"/>
    <p:sldId id="268" r:id="rId6"/>
    <p:sldId id="269" r:id="rId7"/>
    <p:sldId id="271" r:id="rId8"/>
    <p:sldId id="272" r:id="rId9"/>
    <p:sldId id="278" r:id="rId10"/>
    <p:sldId id="300" r:id="rId11"/>
    <p:sldId id="279" r:id="rId12"/>
    <p:sldId id="301" r:id="rId13"/>
    <p:sldId id="281" r:id="rId14"/>
    <p:sldId id="292" r:id="rId15"/>
    <p:sldId id="302" r:id="rId16"/>
    <p:sldId id="294" r:id="rId17"/>
    <p:sldId id="296" r:id="rId18"/>
    <p:sldId id="303" r:id="rId19"/>
    <p:sldId id="297"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1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0000">
              <a:srgbClr val="9CB86E"/>
            </a:gs>
            <a:gs pos="100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Picture 2" descr="WJC THORNTON 138"/>
          <p:cNvPicPr>
            <a:picLocks noChangeAspect="1" noChangeArrowheads="1"/>
          </p:cNvPicPr>
          <p:nvPr userDrawn="1"/>
        </p:nvPicPr>
        <p:blipFill>
          <a:blip r:embed="rId2" cstate="print"/>
          <a:srcRect/>
          <a:stretch>
            <a:fillRect/>
          </a:stretch>
        </p:blipFill>
        <p:spPr bwMode="auto">
          <a:xfrm>
            <a:off x="2133600" y="2008971"/>
            <a:ext cx="4953000" cy="3706029"/>
          </a:xfrm>
          <a:prstGeom prst="rect">
            <a:avLst/>
          </a:prstGeom>
          <a:noFill/>
          <a:ln w="9525">
            <a:solidFill>
              <a:schemeClr val="tx1"/>
            </a:solidFill>
            <a:miter lim="800000"/>
            <a:headEnd/>
            <a:tailEnd/>
          </a:ln>
          <a:effectLst>
            <a:reflection blurRad="6350" stA="52000" endA="300" endPos="35000" dir="5400000" sy="-100000" algn="bl" rotWithShape="0"/>
          </a:effectLst>
        </p:spPr>
      </p:pic>
      <p:sp>
        <p:nvSpPr>
          <p:cNvPr id="2" name="Title 1"/>
          <p:cNvSpPr>
            <a:spLocks noGrp="1"/>
          </p:cNvSpPr>
          <p:nvPr>
            <p:ph type="ctrTitle"/>
          </p:nvPr>
        </p:nvSpPr>
        <p:spPr>
          <a:xfrm>
            <a:off x="762000" y="76200"/>
            <a:ext cx="7772400" cy="1470025"/>
          </a:xfrm>
          <a:effectLst>
            <a:outerShdw blurRad="50800" dist="38100" dir="5400000" algn="t" rotWithShape="0">
              <a:prstClr val="black">
                <a:alpha val="40000"/>
              </a:prstClr>
            </a:outerShdw>
          </a:effectLst>
        </p:spPr>
        <p:txBody>
          <a:bodyPr/>
          <a:lstStyle>
            <a:lvl1pPr>
              <a:defRPr>
                <a:ln>
                  <a:solidFill>
                    <a:schemeClr val="bg1"/>
                  </a:solidFill>
                </a:ln>
                <a:latin typeface="Tw Cen MT Condensed Extra Bold"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5334000"/>
            <a:ext cx="6400800" cy="1295400"/>
          </a:xfrm>
        </p:spPr>
        <p:txBody>
          <a:bodyPr>
            <a:noAutofit/>
          </a:bodyPr>
          <a:lstStyle>
            <a:lvl1pPr marL="0" indent="0" algn="ctr">
              <a:buNone/>
              <a:defRPr sz="4400">
                <a:solidFill>
                  <a:schemeClr val="tx1"/>
                </a:solidFill>
                <a:latin typeface="Tw Cen MT Condensed Extra 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DDCF35D8-0C2B-4AA3-B514-CECC57C0BB6A}" type="datetimeFigureOut">
              <a:rPr lang="en-US"/>
              <a:pPr>
                <a:defRPr/>
              </a:pPr>
              <a:t>6/24/2009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5DAEA2-84AD-49E6-AA97-042EA4DB32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BCBF3C-791F-405A-BE8F-EA37B94FD219}" type="datetimeFigureOut">
              <a:rPr lang="en-US"/>
              <a:pPr>
                <a:defRPr/>
              </a:pPr>
              <a:t>6/24/2009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6DF03D-122D-4EAA-BF65-5A0477CCBDF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27DD03-B390-4714-A4AC-3D1E1FEDBADC}" type="datetimeFigureOut">
              <a:rPr lang="en-US"/>
              <a:pPr>
                <a:defRPr/>
              </a:pPr>
              <a:t>6/24/2009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2E9BB1-47C4-4C73-B744-E356394BE4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3F3631-F1E5-4785-A7F7-66F10EC736F6}" type="datetimeFigureOut">
              <a:rPr lang="en-US"/>
              <a:pPr>
                <a:defRPr/>
              </a:pPr>
              <a:t>6/24/2009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945058-6F9F-451D-B456-0C8002DD98B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chemeClr val="bg1"/>
            </a:gs>
            <a:gs pos="50000">
              <a:srgbClr val="9CB86E"/>
            </a:gs>
            <a:gs pos="100000">
              <a:srgbClr val="156B13"/>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4" name="Picture 2" descr="WJC THORNTON 138"/>
          <p:cNvPicPr>
            <a:picLocks noChangeAspect="1" noChangeArrowheads="1"/>
          </p:cNvPicPr>
          <p:nvPr userDrawn="1"/>
        </p:nvPicPr>
        <p:blipFill>
          <a:blip r:embed="rId2">
            <a:lum bright="46000" contrast="-78000"/>
          </a:blip>
          <a:srcRect/>
          <a:stretch>
            <a:fillRect/>
          </a:stretch>
        </p:blipFill>
        <p:spPr bwMode="auto">
          <a:xfrm>
            <a:off x="0" y="1447800"/>
            <a:ext cx="9144000" cy="5410200"/>
          </a:xfrm>
          <a:prstGeom prst="rect">
            <a:avLst/>
          </a:prstGeom>
          <a:noFill/>
          <a:ln w="9525">
            <a:solidFill>
              <a:schemeClr val="tx1"/>
            </a:solidFill>
            <a:miter lim="800000"/>
            <a:headEnd/>
            <a:tailEnd/>
          </a:ln>
        </p:spPr>
      </p:pic>
      <p:pic>
        <p:nvPicPr>
          <p:cNvPr id="5" name="Picture 2" descr="WJC THORNTON 138"/>
          <p:cNvPicPr>
            <a:picLocks noChangeAspect="1" noChangeArrowheads="1"/>
          </p:cNvPicPr>
          <p:nvPr userDrawn="1"/>
        </p:nvPicPr>
        <p:blipFill>
          <a:blip r:embed="rId3" cstate="print"/>
          <a:srcRect/>
          <a:stretch>
            <a:fillRect/>
          </a:stretch>
        </p:blipFill>
        <p:spPr bwMode="auto">
          <a:xfrm>
            <a:off x="-7312" y="0"/>
            <a:ext cx="1912312" cy="143086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981200" y="0"/>
            <a:ext cx="7162800" cy="1417638"/>
          </a:xfrm>
        </p:spPr>
        <p:txBody>
          <a:bodyPr/>
          <a:lstStyle>
            <a:lvl1pPr algn="l">
              <a:defRPr b="1" cap="none" spc="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w Cen MT Condensed Extra Bold"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520042"/>
            <a:ext cx="9144000" cy="5337958"/>
          </a:xfrm>
        </p:spPr>
        <p:txBody>
          <a:bodyPr>
            <a:normAutofit/>
          </a:bodyPr>
          <a:lstStyle>
            <a:lvl1pPr>
              <a:defRPr sz="3600">
                <a:latin typeface="Tw Cen MT Condensed Extra Bold" pitchFamily="34" charset="0"/>
              </a:defRPr>
            </a:lvl1pPr>
            <a:lvl2pPr>
              <a:defRPr sz="3200">
                <a:latin typeface="Tw Cen MT Condensed Extra Bold" pitchFamily="34" charset="0"/>
              </a:defRPr>
            </a:lvl2pPr>
            <a:lvl3pPr>
              <a:defRPr sz="2800">
                <a:latin typeface="Tw Cen MT Condensed Extra Bold" pitchFamily="34" charset="0"/>
              </a:defRPr>
            </a:lvl3pPr>
            <a:lvl4pPr>
              <a:defRPr sz="2400">
                <a:latin typeface="Tw Cen MT Condensed Extra Bold" pitchFamily="34" charset="0"/>
              </a:defRPr>
            </a:lvl4pPr>
            <a:lvl5pPr>
              <a:defRPr sz="2400">
                <a:latin typeface="Tw Cen MT Condensed Extra Bol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AFA90FC7-3CCF-45EA-9A63-03B43DB43E7A}" type="datetimeFigureOut">
              <a:rPr lang="en-US"/>
              <a:pPr>
                <a:defRPr/>
              </a:pPr>
              <a:t>6/24/2009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149F257-D9F9-4DFB-ABB3-A3D68E18842A}"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1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1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1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1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1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75FECA8-C780-496C-83CF-BECA82717B60}" type="datetimeFigureOut">
              <a:rPr lang="en-US"/>
              <a:pPr>
                <a:defRPr/>
              </a:pPr>
              <a:t>6/24/2009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3A7628-438D-4B35-A989-2B4D1CD4E02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825583A-00ED-4FE5-AD6F-0C153C5F1FC1}" type="datetimeFigureOut">
              <a:rPr lang="en-US"/>
              <a:pPr>
                <a:defRPr/>
              </a:pPr>
              <a:t>6/24/2009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1DB883-8E07-446F-9946-54B58F312F2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1218E1-693C-4EA4-A470-BC7C651C7162}" type="datetimeFigureOut">
              <a:rPr lang="en-US"/>
              <a:pPr>
                <a:defRPr/>
              </a:pPr>
              <a:t>6/24/2009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79E93E-AA5F-4416-AC41-84B243FBD95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98455C8-1842-473B-B511-628A3581D943}" type="datetimeFigureOut">
              <a:rPr lang="en-US"/>
              <a:pPr>
                <a:defRPr/>
              </a:pPr>
              <a:t>6/24/2009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EC51ACC-7005-4C2E-9108-7296B83B6A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8ED3CC-8FE8-44FB-824C-1EEB30DED5EB}" type="datetimeFigureOut">
              <a:rPr lang="en-US"/>
              <a:pPr>
                <a:defRPr/>
              </a:pPr>
              <a:t>6/24/2009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E4ECC95-2449-4C6E-8E41-25C77F73B4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1C7B66-5CC5-4F41-8EA0-4F1D08DBA0AF}" type="datetimeFigureOut">
              <a:rPr lang="en-US"/>
              <a:pPr>
                <a:defRPr/>
              </a:pPr>
              <a:t>6/24/2009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D4DA56-48F4-4E24-BA44-49A3485C97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9909BC-D208-4C96-AAB9-E2E2D908B89C}" type="datetimeFigureOut">
              <a:rPr lang="en-US"/>
              <a:pPr>
                <a:defRPr/>
              </a:pPr>
              <a:t>6/24/2009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B0E89-4B97-44E7-B38B-D5DB47A763E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6994239-9CD2-4CB4-989D-6C1E60293084}" type="datetimeFigureOut">
              <a:rPr lang="en-US"/>
              <a:pPr>
                <a:defRPr/>
              </a:pPr>
              <a:t>6/24/2009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DE74D5B-2F48-4B94-B67B-965A927CAB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2575"/>
            <a:ext cx="7772400" cy="1470025"/>
          </a:xfrm>
          <a:effectLst>
            <a:glow rad="101600">
              <a:schemeClr val="bg1">
                <a:alpha val="60000"/>
              </a:schemeClr>
            </a:glow>
          </a:effectLst>
        </p:spPr>
        <p:txBody>
          <a:bodyPr rtlCol="0">
            <a:noAutofit/>
          </a:bodyPr>
          <a:lstStyle/>
          <a:p>
            <a:pPr fontAlgn="auto">
              <a:spcAft>
                <a:spcPts val="0"/>
              </a:spcAft>
              <a:defRPr/>
            </a:pPr>
            <a:r>
              <a:rPr lang="en-US" sz="6000" dirty="0" smtClean="0">
                <a:effectLst>
                  <a:glow rad="101600">
                    <a:schemeClr val="bg1">
                      <a:alpha val="60000"/>
                    </a:schemeClr>
                  </a:glow>
                </a:effectLst>
              </a:rPr>
              <a:t>COMMUNITY SERVICES EVANGELISM</a:t>
            </a:r>
          </a:p>
        </p:txBody>
      </p:sp>
      <p:sp>
        <p:nvSpPr>
          <p:cNvPr id="4099" name="Subtitle 2"/>
          <p:cNvSpPr>
            <a:spLocks noGrp="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latin typeface="Tw Cen MT Condensed Extra Bold"/>
              </a:rPr>
              <a:t>Ways to minister to your Community</a:t>
            </a:r>
          </a:p>
        </p:txBody>
      </p:sp>
      <p:pic>
        <p:nvPicPr>
          <p:cNvPr id="4" name="Picture 3" descr="WJC THORNTON 007"/>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0" y="1447800"/>
            <a:ext cx="9144000" cy="5410200"/>
          </a:xfrm>
          <a:prstGeom prst="rect">
            <a:avLst/>
          </a:prstGeom>
          <a:noFill/>
          <a:ln w="9525">
            <a:noFill/>
            <a:miter lim="800000"/>
            <a:headEnd/>
            <a:tailEnd/>
          </a:ln>
        </p:spPr>
      </p:pic>
      <p:sp>
        <p:nvSpPr>
          <p:cNvPr id="3" name="Text Placeholder 2"/>
          <p:cNvSpPr>
            <a:spLocks noGrp="1"/>
          </p:cNvSpPr>
          <p:nvPr>
            <p:ph idx="1"/>
          </p:nvPr>
        </p:nvSpPr>
        <p:spPr>
          <a:xfrm>
            <a:off x="0" y="1520825"/>
            <a:ext cx="9144000" cy="5337175"/>
          </a:xfrm>
        </p:spPr>
        <p:txBody>
          <a:bodyPr rtlCol="0">
            <a:normAutofit fontScale="70000" lnSpcReduction="20000"/>
          </a:bodyPr>
          <a:lstStyle/>
          <a:p>
            <a:pPr marL="742950" indent="-742950" fontAlgn="auto">
              <a:spcAft>
                <a:spcPts val="0"/>
              </a:spcAft>
              <a:buFont typeface="+mj-lt"/>
              <a:buAutoNum type="arabicPeriod" startAt="13"/>
              <a:defRPr/>
            </a:pPr>
            <a:r>
              <a:rPr lang="en-GB" dirty="0" smtClean="0">
                <a:effectLst>
                  <a:outerShdw blurRad="38100" dist="38100" dir="2700000" algn="tl">
                    <a:srgbClr val="000000">
                      <a:alpha val="43137"/>
                    </a:srgbClr>
                  </a:outerShdw>
                </a:effectLst>
                <a:latin typeface="Tw Cen MT Condensed Extra Bold"/>
              </a:rPr>
              <a:t>Caring for widows.</a:t>
            </a:r>
          </a:p>
          <a:p>
            <a:pPr marL="742950" indent="-742950" fontAlgn="auto">
              <a:spcAft>
                <a:spcPts val="0"/>
              </a:spcAft>
              <a:buFont typeface="+mj-lt"/>
              <a:buAutoNum type="arabicPeriod" startAt="13"/>
              <a:defRPr/>
            </a:pPr>
            <a:r>
              <a:rPr lang="en-US" dirty="0" smtClean="0">
                <a:effectLst>
                  <a:outerShdw blurRad="38100" dist="38100" dir="2700000" algn="tl">
                    <a:srgbClr val="000000">
                      <a:alpha val="43137"/>
                    </a:srgbClr>
                  </a:outerShdw>
                </a:effectLst>
                <a:latin typeface="Tw Cen MT Condensed Extra Bold"/>
              </a:rPr>
              <a:t>Conduct literacy classes as well as classes for students doing external exams. </a:t>
            </a:r>
          </a:p>
          <a:p>
            <a:pPr marL="742950" indent="-742950" fontAlgn="auto">
              <a:spcAft>
                <a:spcPts val="0"/>
              </a:spcAft>
              <a:buFont typeface="+mj-lt"/>
              <a:buAutoNum type="arabicPeriod" startAt="13"/>
              <a:defRPr/>
            </a:pPr>
            <a:r>
              <a:rPr lang="en-US" dirty="0" smtClean="0">
                <a:effectLst>
                  <a:outerShdw blurRad="38100" dist="38100" dir="2700000" algn="tl">
                    <a:srgbClr val="000000">
                      <a:alpha val="43137"/>
                    </a:srgbClr>
                  </a:outerShdw>
                </a:effectLst>
                <a:latin typeface="Tw Cen MT Condensed Extra Bold"/>
              </a:rPr>
              <a:t>Cooperating with Red Cross and other disaster relief organizations.</a:t>
            </a:r>
          </a:p>
          <a:p>
            <a:pPr marL="742950" indent="-742950" fontAlgn="auto">
              <a:spcAft>
                <a:spcPts val="0"/>
              </a:spcAft>
              <a:buFont typeface="+mj-lt"/>
              <a:buAutoNum type="arabicPeriod" startAt="13"/>
              <a:defRPr/>
            </a:pPr>
            <a:r>
              <a:rPr lang="en-US" dirty="0" smtClean="0">
                <a:effectLst>
                  <a:outerShdw blurRad="38100" dist="38100" dir="2700000" algn="tl">
                    <a:srgbClr val="000000">
                      <a:alpha val="43137"/>
                    </a:srgbClr>
                  </a:outerShdw>
                </a:effectLst>
                <a:latin typeface="Tw Cen MT Condensed Extra Bold"/>
              </a:rPr>
              <a:t>Helping disadvantaged children to attend summer camp.</a:t>
            </a:r>
          </a:p>
          <a:p>
            <a:pPr marL="742950" indent="-742950" fontAlgn="auto">
              <a:spcAft>
                <a:spcPts val="0"/>
              </a:spcAft>
              <a:buFont typeface="+mj-lt"/>
              <a:buAutoNum type="arabicPeriod" startAt="13"/>
              <a:defRPr/>
            </a:pPr>
            <a:r>
              <a:rPr lang="en-US" dirty="0" smtClean="0">
                <a:effectLst>
                  <a:outerShdw blurRad="38100" dist="38100" dir="2700000" algn="tl">
                    <a:srgbClr val="000000">
                      <a:alpha val="43137"/>
                    </a:srgbClr>
                  </a:outerShdw>
                </a:effectLst>
                <a:latin typeface="Tw Cen MT Condensed Extra Bold"/>
              </a:rPr>
              <a:t>Helping to take care of the poor in the church.</a:t>
            </a:r>
          </a:p>
          <a:p>
            <a:pPr marL="742950" indent="-742950" fontAlgn="auto">
              <a:spcAft>
                <a:spcPts val="0"/>
              </a:spcAft>
              <a:buFont typeface="+mj-lt"/>
              <a:buAutoNum type="arabicPeriod" startAt="13"/>
              <a:defRPr/>
            </a:pPr>
            <a:r>
              <a:rPr lang="en-US" dirty="0" smtClean="0">
                <a:effectLst>
                  <a:outerShdw blurRad="38100" dist="38100" dir="2700000" algn="tl">
                    <a:srgbClr val="000000">
                      <a:alpha val="43137"/>
                    </a:srgbClr>
                  </a:outerShdw>
                </a:effectLst>
                <a:latin typeface="Tw Cen MT Condensed Extra Bold"/>
              </a:rPr>
              <a:t>Soliciting clothing, bedding and other needed supplies for the public.</a:t>
            </a:r>
          </a:p>
          <a:p>
            <a:pPr marL="742950" indent="-742950" fontAlgn="auto">
              <a:spcAft>
                <a:spcPts val="0"/>
              </a:spcAft>
              <a:buFont typeface="+mj-lt"/>
              <a:buAutoNum type="arabicPeriod" startAt="13"/>
              <a:defRPr/>
            </a:pPr>
            <a:r>
              <a:rPr lang="en-US" dirty="0" smtClean="0">
                <a:effectLst>
                  <a:outerShdw blurRad="38100" dist="38100" dir="2700000" algn="tl">
                    <a:srgbClr val="000000">
                      <a:alpha val="43137"/>
                    </a:srgbClr>
                  </a:outerShdw>
                </a:effectLst>
                <a:latin typeface="Tw Cen MT Condensed Extra Bold"/>
              </a:rPr>
              <a:t>Follow-up visiting after giving material aid.</a:t>
            </a:r>
          </a:p>
          <a:p>
            <a:pPr marL="742950" indent="-742950" fontAlgn="auto">
              <a:spcAft>
                <a:spcPts val="0"/>
              </a:spcAft>
              <a:buFont typeface="+mj-lt"/>
              <a:buAutoNum type="arabicPeriod" startAt="13"/>
              <a:defRPr/>
            </a:pPr>
            <a:r>
              <a:rPr lang="en-US" dirty="0" smtClean="0">
                <a:effectLst>
                  <a:outerShdw blurRad="38100" dist="38100" dir="2700000" algn="tl">
                    <a:srgbClr val="000000">
                      <a:alpha val="43137"/>
                    </a:srgbClr>
                  </a:outerShdw>
                </a:effectLst>
                <a:latin typeface="Tw Cen MT Condensed Extra Bold"/>
              </a:rPr>
              <a:t>Inviting the poor and the aged to Christmas dinners.</a:t>
            </a:r>
          </a:p>
          <a:p>
            <a:pPr marL="742950" indent="-742950" fontAlgn="auto">
              <a:spcAft>
                <a:spcPts val="0"/>
              </a:spcAft>
              <a:buFont typeface="+mj-lt"/>
              <a:buAutoNum type="arabicPeriod" startAt="13"/>
              <a:defRPr/>
            </a:pPr>
            <a:r>
              <a:rPr lang="en-US" dirty="0" smtClean="0">
                <a:effectLst>
                  <a:outerShdw blurRad="38100" dist="38100" dir="2700000" algn="tl">
                    <a:srgbClr val="000000">
                      <a:alpha val="43137"/>
                    </a:srgbClr>
                  </a:outerShdw>
                </a:effectLst>
                <a:latin typeface="Tw Cen MT Condensed Extra Bold"/>
              </a:rPr>
              <a:t>Growing vegetables and fruits for the Community Service Centre.</a:t>
            </a:r>
          </a:p>
          <a:p>
            <a:pPr marL="742950" indent="-742950" fontAlgn="auto">
              <a:spcAft>
                <a:spcPts val="0"/>
              </a:spcAft>
              <a:buFont typeface="+mj-lt"/>
              <a:buAutoNum type="arabicPeriod" startAt="13"/>
              <a:defRPr/>
            </a:pPr>
            <a:r>
              <a:rPr lang="en-GB" dirty="0" smtClean="0">
                <a:effectLst>
                  <a:outerShdw blurRad="38100" dist="38100" dir="2700000" algn="tl">
                    <a:srgbClr val="000000">
                      <a:alpha val="43137"/>
                    </a:srgbClr>
                  </a:outerShdw>
                </a:effectLst>
                <a:latin typeface="Tw Cen MT Condensed Extra Bold"/>
              </a:rPr>
              <a:t>Sending get-well messages.</a:t>
            </a:r>
          </a:p>
          <a:p>
            <a:pPr marL="742950" indent="-742950" fontAlgn="auto">
              <a:spcAft>
                <a:spcPts val="0"/>
              </a:spcAft>
              <a:buFont typeface="+mj-lt"/>
              <a:buAutoNum type="arabicPeriod" startAt="13"/>
              <a:defRPr/>
            </a:pPr>
            <a:r>
              <a:rPr lang="en-US" dirty="0" smtClean="0">
                <a:effectLst>
                  <a:outerShdw blurRad="38100" dist="38100" dir="2700000" algn="tl">
                    <a:srgbClr val="000000">
                      <a:alpha val="43137"/>
                    </a:srgbClr>
                  </a:outerShdw>
                </a:effectLst>
                <a:latin typeface="Tw Cen MT Condensed Extra Bold"/>
              </a:rPr>
              <a:t>Teaching home management and care of children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fontAlgn="auto">
              <a:spcAft>
                <a:spcPts val="0"/>
              </a:spcAft>
              <a:defRPr/>
            </a:pPr>
            <a:r>
              <a:rPr lang="en-US" dirty="0" smtClean="0">
                <a:latin typeface="Tw Cen MT Condensed Extra Bold"/>
              </a:rPr>
              <a:t>Testimonies for the Church, vol. 9, p. 53</a:t>
            </a:r>
            <a:endParaRPr lang="en-US" dirty="0" smtClean="0"/>
          </a:p>
        </p:txBody>
      </p:sp>
      <p:pic>
        <p:nvPicPr>
          <p:cNvPr id="14340" name="Picture 7" descr="DSC_9383"/>
          <p:cNvPicPr>
            <a:picLocks noChangeAspect="1" noChangeArrowheads="1"/>
          </p:cNvPicPr>
          <p:nvPr/>
        </p:nvPicPr>
        <p:blipFill>
          <a:blip r:embed="rId2" cstate="print"/>
          <a:srcRect r="29827"/>
          <a:stretch>
            <a:fillRect/>
          </a:stretch>
        </p:blipFill>
        <p:spPr bwMode="auto">
          <a:xfrm>
            <a:off x="6019800" y="1828800"/>
            <a:ext cx="3065172" cy="3778321"/>
          </a:xfrm>
          <a:prstGeom prst="rect">
            <a:avLst/>
          </a:prstGeom>
          <a:noFill/>
          <a:ln w="12700">
            <a:solidFill>
              <a:schemeClr val="tx1"/>
            </a:solidFill>
            <a:miter lim="800000"/>
            <a:headEnd/>
            <a:tailEnd/>
          </a:ln>
        </p:spPr>
      </p:pic>
      <p:sp>
        <p:nvSpPr>
          <p:cNvPr id="14339" name="Text Placeholder 2"/>
          <p:cNvSpPr>
            <a:spLocks noGrp="1"/>
          </p:cNvSpPr>
          <p:nvPr>
            <p:ph idx="1"/>
          </p:nvPr>
        </p:nvSpPr>
        <p:spPr>
          <a:xfrm>
            <a:off x="-221086" y="1447800"/>
            <a:ext cx="6317086" cy="5410200"/>
          </a:xfrm>
        </p:spPr>
        <p:txBody>
          <a:bodyPr>
            <a:noAutofit/>
          </a:bodyPr>
          <a:lstStyle/>
          <a:p>
            <a:r>
              <a:rPr lang="en-US" sz="3000" dirty="0" smtClean="0"/>
              <a:t>“Those who are truly converted will regard themselves as God’s almoners and will dispense, for the advancement of the work, the means He has placed in their hands. If Christ’s words were obeyed, there would be sufficient means in His treasury for the needs of His cause. He has entrusted to men and women an abundance of means for the carrying forward of His plan of mercy and benevolence.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fontAlgn="auto">
              <a:spcAft>
                <a:spcPts val="0"/>
              </a:spcAft>
              <a:defRPr/>
            </a:pPr>
            <a:r>
              <a:rPr lang="en-US" dirty="0" smtClean="0">
                <a:latin typeface="Tw Cen MT Condensed Extra Bold"/>
              </a:rPr>
              <a:t>Testimonies for the Church, vol. 9, p. 53</a:t>
            </a:r>
            <a:endParaRPr lang="en-US" dirty="0" smtClean="0"/>
          </a:p>
        </p:txBody>
      </p:sp>
      <p:sp>
        <p:nvSpPr>
          <p:cNvPr id="15363" name="Text Placeholder 2"/>
          <p:cNvSpPr>
            <a:spLocks noGrp="1"/>
          </p:cNvSpPr>
          <p:nvPr>
            <p:ph idx="1"/>
          </p:nvPr>
        </p:nvSpPr>
        <p:spPr>
          <a:xfrm>
            <a:off x="0" y="1520825"/>
            <a:ext cx="5943600" cy="5337175"/>
          </a:xfrm>
        </p:spPr>
        <p:txBody>
          <a:bodyPr>
            <a:normAutofit lnSpcReduction="10000"/>
          </a:bodyPr>
          <a:lstStyle/>
          <a:p>
            <a:r>
              <a:rPr lang="en-US" sz="4000" dirty="0" smtClean="0"/>
              <a:t>“He bids His stewards of means invest their money in the work of feeding the hungry, clothing the naked, and preaching the gospel to the poor. Perfection of character cannot possibly be attained without self-sacrifice.”</a:t>
            </a:r>
          </a:p>
        </p:txBody>
      </p:sp>
      <p:pic>
        <p:nvPicPr>
          <p:cNvPr id="5" name="Picture 7" descr="DSC_9383"/>
          <p:cNvPicPr>
            <a:picLocks noChangeAspect="1" noChangeArrowheads="1"/>
          </p:cNvPicPr>
          <p:nvPr/>
        </p:nvPicPr>
        <p:blipFill>
          <a:blip r:embed="rId2" cstate="print"/>
          <a:srcRect r="29827"/>
          <a:stretch>
            <a:fillRect/>
          </a:stretch>
        </p:blipFill>
        <p:spPr bwMode="auto">
          <a:xfrm>
            <a:off x="6019800" y="1828800"/>
            <a:ext cx="3065172" cy="3778321"/>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dirty="0" smtClean="0"/>
              <a:t>Community Services Evangelism</a:t>
            </a:r>
          </a:p>
        </p:txBody>
      </p:sp>
      <p:sp>
        <p:nvSpPr>
          <p:cNvPr id="16387" name="Text Placeholder 2"/>
          <p:cNvSpPr>
            <a:spLocks noGrp="1"/>
          </p:cNvSpPr>
          <p:nvPr>
            <p:ph idx="1"/>
          </p:nvPr>
        </p:nvSpPr>
        <p:spPr>
          <a:xfrm>
            <a:off x="0" y="1520825"/>
            <a:ext cx="5867400" cy="5337175"/>
          </a:xfrm>
        </p:spPr>
        <p:txBody>
          <a:bodyPr>
            <a:normAutofit fontScale="92500"/>
          </a:bodyPr>
          <a:lstStyle/>
          <a:p>
            <a:r>
              <a:rPr lang="en-US" dirty="0" smtClean="0"/>
              <a:t>Community Services Evangelism should be the advance guard that prepares the hearts of men to receive the Word of God. </a:t>
            </a:r>
          </a:p>
          <a:p>
            <a:r>
              <a:rPr lang="en-US" dirty="0" smtClean="0"/>
              <a:t>People should know we are Christians by our love.</a:t>
            </a:r>
          </a:p>
          <a:p>
            <a:r>
              <a:rPr lang="en-JM" dirty="0" smtClean="0"/>
              <a:t>Every Seventh-day Adventist Church should embark on at least one community project annually</a:t>
            </a:r>
            <a:endParaRPr lang="en-US" dirty="0" smtClean="0"/>
          </a:p>
          <a:p>
            <a:pPr>
              <a:buNone/>
            </a:pPr>
            <a:endParaRPr lang="en-US" dirty="0" smtClean="0"/>
          </a:p>
          <a:p>
            <a:endParaRPr lang="en-US" b="1" dirty="0" smtClean="0"/>
          </a:p>
        </p:txBody>
      </p:sp>
      <p:pic>
        <p:nvPicPr>
          <p:cNvPr id="16388" name="Picture 4" descr="WJC THORNTON 202"/>
          <p:cNvPicPr>
            <a:picLocks noChangeAspect="1" noChangeArrowheads="1"/>
          </p:cNvPicPr>
          <p:nvPr/>
        </p:nvPicPr>
        <p:blipFill>
          <a:blip r:embed="rId2" cstate="print"/>
          <a:srcRect/>
          <a:stretch>
            <a:fillRect/>
          </a:stretch>
        </p:blipFill>
        <p:spPr bwMode="auto">
          <a:xfrm>
            <a:off x="6019800" y="1676400"/>
            <a:ext cx="2771775" cy="2074862"/>
          </a:xfrm>
          <a:prstGeom prst="rect">
            <a:avLst/>
          </a:prstGeom>
          <a:noFill/>
          <a:ln w="28575">
            <a:solidFill>
              <a:schemeClr val="tx1"/>
            </a:solidFill>
            <a:miter lim="800000"/>
            <a:headEnd/>
            <a:tailEnd/>
          </a:ln>
          <a:effectLst>
            <a:outerShdw blurRad="50800" dist="38100" dir="5400000" algn="t" rotWithShape="0">
              <a:prstClr val="black">
                <a:alpha val="40000"/>
              </a:prstClr>
            </a:outerShdw>
          </a:effectLst>
        </p:spPr>
      </p:pic>
      <p:pic>
        <p:nvPicPr>
          <p:cNvPr id="16389" name="Picture 8" descr="Cayman Workshop &amp; IAD Advisory 005"/>
          <p:cNvPicPr>
            <a:picLocks noChangeAspect="1" noChangeArrowheads="1"/>
          </p:cNvPicPr>
          <p:nvPr/>
        </p:nvPicPr>
        <p:blipFill>
          <a:blip r:embed="rId3" cstate="print"/>
          <a:srcRect/>
          <a:stretch>
            <a:fillRect/>
          </a:stretch>
        </p:blipFill>
        <p:spPr bwMode="auto">
          <a:xfrm>
            <a:off x="6019800" y="4343400"/>
            <a:ext cx="2750363" cy="2057400"/>
          </a:xfrm>
          <a:prstGeom prst="rect">
            <a:avLst/>
          </a:prstGeom>
          <a:noFill/>
          <a:ln w="19050">
            <a:solidFill>
              <a:schemeClr val="tx1"/>
            </a:solidFill>
            <a:miter lim="800000"/>
            <a:headEnd/>
            <a:tailEnd/>
          </a:ln>
          <a:effectLst>
            <a:outerShdw blurRad="50800" dist="38100" dir="5400000" algn="t"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r>
              <a:rPr lang="en-GB" smtClean="0"/>
              <a:t>Welfare Ministry, p. 168</a:t>
            </a:r>
            <a:endParaRPr lang="en-US" smtClean="0"/>
          </a:p>
        </p:txBody>
      </p:sp>
      <p:sp>
        <p:nvSpPr>
          <p:cNvPr id="3" name="Text Placeholder 2"/>
          <p:cNvSpPr>
            <a:spLocks noGrp="1"/>
          </p:cNvSpPr>
          <p:nvPr>
            <p:ph idx="1"/>
          </p:nvPr>
        </p:nvSpPr>
        <p:spPr>
          <a:xfrm>
            <a:off x="0" y="1520825"/>
            <a:ext cx="9144000" cy="5337175"/>
          </a:xfrm>
        </p:spPr>
        <p:txBody>
          <a:bodyPr rtlCol="0">
            <a:normAutofit fontScale="92500" lnSpcReduction="10000"/>
          </a:bodyPr>
          <a:lstStyle/>
          <a:p>
            <a:pPr fontAlgn="auto">
              <a:spcAft>
                <a:spcPts val="0"/>
              </a:spcAft>
              <a:buFont typeface="Arial" pitchFamily="34" charset="0"/>
              <a:buChar char="•"/>
              <a:defRPr/>
            </a:pPr>
            <a:r>
              <a:rPr lang="en-US" dirty="0" smtClean="0">
                <a:latin typeface="Tw Cen MT Condensed Extra Bold"/>
              </a:rPr>
              <a:t>A true Christian is the poor man’s friend. He deals with his perplexed and unfortunate brother as one would deal with a delicate, tender, sensitive plant. God wants His workers to move among the sick and suffering as messengers of His love and mercy. He is looking upon us, to see how we are treating one another, whether we are Christ-like in our dealing with all, high or low, rich or poor, free or bond. When you meet those who are careworn and oppressed, who know not which way to turn to find relief, put your hearts into the work of helping them…”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r>
              <a:rPr lang="en-GB" smtClean="0"/>
              <a:t>Welfare Ministry, p. 168</a:t>
            </a:r>
            <a:endParaRPr lang="en-US" smtClean="0"/>
          </a:p>
        </p:txBody>
      </p:sp>
      <p:sp>
        <p:nvSpPr>
          <p:cNvPr id="18435" name="Text Placeholder 2"/>
          <p:cNvSpPr>
            <a:spLocks noGrp="1"/>
          </p:cNvSpPr>
          <p:nvPr>
            <p:ph idx="1"/>
          </p:nvPr>
        </p:nvSpPr>
        <p:spPr>
          <a:xfrm>
            <a:off x="0" y="1520825"/>
            <a:ext cx="9144000" cy="5337175"/>
          </a:xfrm>
        </p:spPr>
        <p:txBody>
          <a:bodyPr/>
          <a:lstStyle/>
          <a:p>
            <a:r>
              <a:rPr lang="en-US" smtClean="0"/>
              <a:t>“…It is not God’s purpose that His children shall shut themselves up to themselves, by taking no interest in the welfare of those less fortunate than themselves. Remember that for them as well as for you Christ died. Conciliation and kindness will open the way for you to help them, to win their confidence, to inspire them with hope and courage.—Letter 30, 1887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r>
              <a:rPr lang="en-GB" smtClean="0"/>
              <a:t>Welfare Ministry, p. 70</a:t>
            </a:r>
            <a:endParaRPr lang="en-US" smtClean="0"/>
          </a:p>
        </p:txBody>
      </p:sp>
      <p:sp>
        <p:nvSpPr>
          <p:cNvPr id="3" name="Text Placeholder 2"/>
          <p:cNvSpPr>
            <a:spLocks noGrp="1"/>
          </p:cNvSpPr>
          <p:nvPr>
            <p:ph idx="1"/>
          </p:nvPr>
        </p:nvSpPr>
        <p:spPr>
          <a:xfrm>
            <a:off x="0" y="1520825"/>
            <a:ext cx="9144000" cy="5337175"/>
          </a:xfrm>
        </p:spPr>
        <p:txBody>
          <a:bodyPr rtlCol="0">
            <a:normAutofit fontScale="92500"/>
          </a:bodyPr>
          <a:lstStyle/>
          <a:p>
            <a:pPr fontAlgn="auto">
              <a:spcAft>
                <a:spcPts val="0"/>
              </a:spcAft>
              <a:buFont typeface="Arial" pitchFamily="34" charset="0"/>
              <a:buChar char="•"/>
              <a:defRPr/>
            </a:pPr>
            <a:r>
              <a:rPr lang="en-US" dirty="0" smtClean="0">
                <a:latin typeface="Tw Cen MT Condensed Extra Bold"/>
              </a:rPr>
              <a:t>My brethren and sisters, give your selves to the Lord for service. Allow no opportunity to pass unimproved. Visit those who live near you, and by sympathy and kindness try to reach their hearts. Visit the sick and suffering, and show a kind interest in them. If possible, do something to make them more comfortable. Through this means you can reach their hearts, and speak a word for Christ. Eternity alone will reveal how far reaching such a line of labor can be.—</a:t>
            </a:r>
            <a:r>
              <a:rPr lang="en-US" i="1" dirty="0" smtClean="0">
                <a:latin typeface="Tw Cen MT Condensed Extra Bold"/>
              </a:rPr>
              <a:t>Review and Herald</a:t>
            </a:r>
            <a:r>
              <a:rPr lang="en-US" dirty="0" smtClean="0">
                <a:latin typeface="Tw Cen MT Condensed Extra Bold"/>
              </a:rPr>
              <a:t>, Nov. 21, 1907.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r>
              <a:rPr lang="en-GB" smtClean="0"/>
              <a:t>Community Services Evangelism</a:t>
            </a:r>
            <a:endParaRPr lang="en-US" smtClean="0"/>
          </a:p>
        </p:txBody>
      </p:sp>
      <p:sp>
        <p:nvSpPr>
          <p:cNvPr id="20483" name="Text Placeholder 2"/>
          <p:cNvSpPr>
            <a:spLocks noGrp="1"/>
          </p:cNvSpPr>
          <p:nvPr>
            <p:ph idx="1"/>
          </p:nvPr>
        </p:nvSpPr>
        <p:spPr>
          <a:xfrm>
            <a:off x="0" y="1520825"/>
            <a:ext cx="4724400" cy="3127375"/>
          </a:xfrm>
        </p:spPr>
        <p:txBody>
          <a:bodyPr>
            <a:noAutofit/>
          </a:bodyPr>
          <a:lstStyle/>
          <a:p>
            <a:r>
              <a:rPr lang="en-GB" sz="4000" dirty="0" smtClean="0">
                <a:solidFill>
                  <a:srgbClr val="FF0000"/>
                </a:solidFill>
              </a:rPr>
              <a:t>Matthew 5:16</a:t>
            </a:r>
          </a:p>
          <a:p>
            <a:r>
              <a:rPr lang="en-US" sz="4000" dirty="0" smtClean="0"/>
              <a:t>Let your light so shine before men, that they may see your good works, and glorify your Father which is in heaven.</a:t>
            </a:r>
            <a:endParaRPr lang="en-GB" sz="4000" dirty="0" smtClean="0"/>
          </a:p>
        </p:txBody>
      </p:sp>
      <p:pic>
        <p:nvPicPr>
          <p:cNvPr id="20484" name="Picture 6" descr="WJC THORNTON 199"/>
          <p:cNvPicPr>
            <a:picLocks noChangeAspect="1" noChangeArrowheads="1"/>
          </p:cNvPicPr>
          <p:nvPr/>
        </p:nvPicPr>
        <p:blipFill>
          <a:blip r:embed="rId2" cstate="print"/>
          <a:srcRect/>
          <a:stretch>
            <a:fillRect/>
          </a:stretch>
        </p:blipFill>
        <p:spPr bwMode="auto">
          <a:xfrm>
            <a:off x="4648200" y="1752600"/>
            <a:ext cx="4286834" cy="32100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Services Evangelism</a:t>
            </a:r>
            <a:endParaRPr lang="en-US" dirty="0"/>
          </a:p>
        </p:txBody>
      </p:sp>
      <p:sp>
        <p:nvSpPr>
          <p:cNvPr id="3" name="Content Placeholder 2"/>
          <p:cNvSpPr>
            <a:spLocks noGrp="1"/>
          </p:cNvSpPr>
          <p:nvPr>
            <p:ph idx="1"/>
          </p:nvPr>
        </p:nvSpPr>
        <p:spPr>
          <a:xfrm>
            <a:off x="0" y="1520042"/>
            <a:ext cx="4953000" cy="5337958"/>
          </a:xfrm>
        </p:spPr>
        <p:txBody>
          <a:bodyPr>
            <a:normAutofit lnSpcReduction="10000"/>
          </a:bodyPr>
          <a:lstStyle/>
          <a:p>
            <a:pPr lvl="0"/>
            <a:r>
              <a:rPr lang="en-US" dirty="0" smtClean="0">
                <a:solidFill>
                  <a:prstClr val="black"/>
                </a:solidFill>
              </a:rPr>
              <a:t>“If we would humble ourselves before God, and be kind and courteous and tender hearted and pitiful, there would be one hundred conversions to the truth where now there is only one.” Testimonies for the Church, vol. 9, p. 189</a:t>
            </a:r>
          </a:p>
          <a:p>
            <a:pPr>
              <a:buNone/>
            </a:pPr>
            <a:endParaRPr lang="en-US" dirty="0"/>
          </a:p>
        </p:txBody>
      </p:sp>
      <p:pic>
        <p:nvPicPr>
          <p:cNvPr id="34818" name="Picture 5" descr="DSC_4709"/>
          <p:cNvPicPr>
            <a:picLocks noChangeAspect="1" noChangeArrowheads="1"/>
          </p:cNvPicPr>
          <p:nvPr/>
        </p:nvPicPr>
        <p:blipFill>
          <a:blip r:embed="rId2" cstate="print"/>
          <a:srcRect l="17460" t="13139"/>
          <a:stretch>
            <a:fillRect/>
          </a:stretch>
        </p:blipFill>
        <p:spPr bwMode="auto">
          <a:xfrm>
            <a:off x="4953000" y="1676400"/>
            <a:ext cx="4064837"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Bibliography </a:t>
            </a:r>
          </a:p>
        </p:txBody>
      </p:sp>
      <p:sp>
        <p:nvSpPr>
          <p:cNvPr id="3" name="Text Placeholder 2"/>
          <p:cNvSpPr>
            <a:spLocks noGrp="1"/>
          </p:cNvSpPr>
          <p:nvPr>
            <p:ph idx="1"/>
          </p:nvPr>
        </p:nvSpPr>
        <p:spPr>
          <a:xfrm>
            <a:off x="0" y="1520825"/>
            <a:ext cx="9144000" cy="5337175"/>
          </a:xfrm>
        </p:spPr>
        <p:txBody>
          <a:bodyPr rtlCol="0">
            <a:normAutofit fontScale="85000" lnSpcReduction="20000"/>
          </a:bodyPr>
          <a:lstStyle/>
          <a:p>
            <a:pPr fontAlgn="auto">
              <a:spcAft>
                <a:spcPts val="0"/>
              </a:spcAft>
              <a:buFont typeface="Arial" pitchFamily="34" charset="0"/>
              <a:buChar char="•"/>
              <a:defRPr/>
            </a:pPr>
            <a:r>
              <a:rPr lang="en-US" dirty="0" smtClean="0">
                <a:latin typeface="Tw Cen MT Condensed Extra Bold"/>
              </a:rPr>
              <a:t>Desire of Ages </a:t>
            </a:r>
          </a:p>
          <a:p>
            <a:pPr fontAlgn="auto">
              <a:spcAft>
                <a:spcPts val="0"/>
              </a:spcAft>
              <a:buFont typeface="Arial" pitchFamily="34" charset="0"/>
              <a:buChar char="•"/>
              <a:defRPr/>
            </a:pPr>
            <a:r>
              <a:rPr lang="en-US" dirty="0" smtClean="0">
                <a:latin typeface="Tw Cen MT Condensed Extra Bold"/>
              </a:rPr>
              <a:t>Christian service </a:t>
            </a:r>
          </a:p>
          <a:p>
            <a:pPr fontAlgn="auto">
              <a:spcAft>
                <a:spcPts val="0"/>
              </a:spcAft>
              <a:buFont typeface="Arial" pitchFamily="34" charset="0"/>
              <a:buChar char="•"/>
              <a:defRPr/>
            </a:pPr>
            <a:r>
              <a:rPr lang="en-US" dirty="0" smtClean="0">
                <a:latin typeface="Tw Cen MT Condensed Extra Bold"/>
              </a:rPr>
              <a:t>NKJV Bible </a:t>
            </a:r>
          </a:p>
          <a:p>
            <a:pPr fontAlgn="auto">
              <a:spcAft>
                <a:spcPts val="0"/>
              </a:spcAft>
              <a:buFont typeface="Arial" pitchFamily="34" charset="0"/>
              <a:buChar char="•"/>
              <a:defRPr/>
            </a:pPr>
            <a:r>
              <a:rPr lang="en-US" dirty="0" smtClean="0">
                <a:latin typeface="Tw Cen MT Condensed Extra Bold"/>
              </a:rPr>
              <a:t>Small Groups: Divine Plan for the Church</a:t>
            </a:r>
          </a:p>
          <a:p>
            <a:pPr fontAlgn="auto">
              <a:spcAft>
                <a:spcPts val="0"/>
              </a:spcAft>
              <a:buFont typeface="Arial" pitchFamily="34" charset="0"/>
              <a:buChar char="•"/>
              <a:defRPr/>
            </a:pPr>
            <a:r>
              <a:rPr lang="en-US" dirty="0" smtClean="0">
                <a:latin typeface="Tw Cen MT Condensed Extra Bold"/>
              </a:rPr>
              <a:t>Thoughts from the mount of blessing</a:t>
            </a:r>
          </a:p>
          <a:p>
            <a:pPr fontAlgn="auto">
              <a:spcAft>
                <a:spcPts val="0"/>
              </a:spcAft>
              <a:buFont typeface="Arial" pitchFamily="34" charset="0"/>
              <a:buChar char="•"/>
              <a:defRPr/>
            </a:pPr>
            <a:r>
              <a:rPr lang="en-US" dirty="0" smtClean="0">
                <a:latin typeface="Tw Cen MT Condensed Extra Bold"/>
              </a:rPr>
              <a:t>Manuscript 7 </a:t>
            </a:r>
          </a:p>
          <a:p>
            <a:pPr fontAlgn="auto">
              <a:spcAft>
                <a:spcPts val="0"/>
              </a:spcAft>
              <a:buFont typeface="Arial" pitchFamily="34" charset="0"/>
              <a:buChar char="•"/>
              <a:defRPr/>
            </a:pPr>
            <a:r>
              <a:rPr lang="en-US" dirty="0" smtClean="0">
                <a:latin typeface="Tw Cen MT Condensed Extra Bold"/>
              </a:rPr>
              <a:t>Review &amp; herald </a:t>
            </a:r>
          </a:p>
          <a:p>
            <a:pPr fontAlgn="auto">
              <a:spcAft>
                <a:spcPts val="0"/>
              </a:spcAft>
              <a:buFont typeface="Arial" pitchFamily="34" charset="0"/>
              <a:buChar char="•"/>
              <a:defRPr/>
            </a:pPr>
            <a:r>
              <a:rPr lang="en-US" dirty="0" smtClean="0">
                <a:latin typeface="Tw Cen MT Condensed Extra Bold"/>
              </a:rPr>
              <a:t>Testimonies for the church volume 9</a:t>
            </a:r>
          </a:p>
          <a:p>
            <a:pPr fontAlgn="auto">
              <a:spcAft>
                <a:spcPts val="0"/>
              </a:spcAft>
              <a:buFont typeface="Arial" pitchFamily="34" charset="0"/>
              <a:buChar char="•"/>
              <a:defRPr/>
            </a:pPr>
            <a:r>
              <a:rPr lang="en-US" dirty="0" smtClean="0">
                <a:latin typeface="Tw Cen MT Condensed Extra Bold"/>
              </a:rPr>
              <a:t>Letter 30</a:t>
            </a:r>
          </a:p>
          <a:p>
            <a:pPr fontAlgn="auto">
              <a:spcAft>
                <a:spcPts val="0"/>
              </a:spcAft>
              <a:buFont typeface="Arial" pitchFamily="34" charset="0"/>
              <a:buChar char="•"/>
              <a:defRPr/>
            </a:pPr>
            <a:r>
              <a:rPr lang="en-US" dirty="0" smtClean="0">
                <a:latin typeface="Tw Cen MT Condensed Extra Bold"/>
              </a:rPr>
              <a:t>Welfare ministry </a:t>
            </a:r>
          </a:p>
          <a:p>
            <a:pPr fontAlgn="auto">
              <a:spcAft>
                <a:spcPts val="0"/>
              </a:spcAft>
              <a:buFont typeface="Arial" pitchFamily="34" charset="0"/>
              <a:buChar char="•"/>
              <a:defRPr/>
            </a:pPr>
            <a:r>
              <a:rPr lang="en-GB" dirty="0" smtClean="0">
                <a:latin typeface="Tw Cen MT Condensed Extra Bold"/>
              </a:rPr>
              <a:t>VISITATION by Inter American Division, 2002  </a:t>
            </a:r>
          </a:p>
          <a:p>
            <a:pPr fontAlgn="auto">
              <a:spcAft>
                <a:spcPts val="0"/>
              </a:spcAft>
              <a:buFont typeface="Arial" pitchFamily="34" charset="0"/>
              <a:buChar char="•"/>
              <a:defRPr/>
            </a:pPr>
            <a:endParaRPr lang="en-GB" dirty="0" smtClean="0">
              <a:latin typeface="Tw Cen MT Condensed Extra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smtClean="0"/>
              <a:t>ISAIAH 58:6-9 (NKJV)</a:t>
            </a:r>
          </a:p>
        </p:txBody>
      </p:sp>
      <p:sp>
        <p:nvSpPr>
          <p:cNvPr id="5123" name="Text Placeholder 2"/>
          <p:cNvSpPr>
            <a:spLocks noGrp="1"/>
          </p:cNvSpPr>
          <p:nvPr>
            <p:ph idx="1"/>
          </p:nvPr>
        </p:nvSpPr>
        <p:spPr>
          <a:xfrm>
            <a:off x="0" y="1520825"/>
            <a:ext cx="9144000" cy="5337175"/>
          </a:xfrm>
        </p:spPr>
        <p:txBody>
          <a:bodyPr/>
          <a:lstStyle/>
          <a:p>
            <a:r>
              <a:rPr lang="en-US" sz="2800" smtClean="0"/>
              <a:t>"Is this not the fast that I have chosen:</a:t>
            </a:r>
          </a:p>
          <a:p>
            <a:r>
              <a:rPr lang="en-US" sz="2800" smtClean="0"/>
              <a:t>To loose the bonds of wickedness,</a:t>
            </a:r>
          </a:p>
          <a:p>
            <a:r>
              <a:rPr lang="en-US" sz="2800" smtClean="0"/>
              <a:t>To undo the heavy burdens,</a:t>
            </a:r>
          </a:p>
          <a:p>
            <a:r>
              <a:rPr lang="en-US" sz="2800" smtClean="0"/>
              <a:t>To let the oppressed go free,</a:t>
            </a:r>
          </a:p>
          <a:p>
            <a:r>
              <a:rPr lang="en-US" sz="2800" smtClean="0"/>
              <a:t>And that you break every yoke?</a:t>
            </a:r>
          </a:p>
          <a:p>
            <a:r>
              <a:rPr lang="en-US" sz="2800" smtClean="0"/>
              <a:t>Is it not to share your bread with the hungry</a:t>
            </a:r>
          </a:p>
          <a:p>
            <a:r>
              <a:rPr lang="en-US" sz="2800" smtClean="0"/>
              <a:t>And that you bring to your house the poor who are cast out;</a:t>
            </a:r>
          </a:p>
          <a:p>
            <a:r>
              <a:rPr lang="en-US" sz="2800" smtClean="0"/>
              <a:t>When you see the naked, that you cover him,</a:t>
            </a:r>
          </a:p>
          <a:p>
            <a:r>
              <a:rPr lang="en-US" sz="2800" smtClean="0"/>
              <a:t>And not hide yourself from your own flesh?</a:t>
            </a:r>
          </a:p>
          <a:p>
            <a:r>
              <a:rPr lang="en-US" sz="2800" smtClean="0"/>
              <a:t>Then your light shall break forth like the morning,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smtClean="0"/>
              <a:t>ISAIAH 58:6-9 (NKJV)</a:t>
            </a:r>
          </a:p>
        </p:txBody>
      </p:sp>
      <p:sp>
        <p:nvSpPr>
          <p:cNvPr id="6147" name="Text Placeholder 2"/>
          <p:cNvSpPr>
            <a:spLocks noGrp="1"/>
          </p:cNvSpPr>
          <p:nvPr>
            <p:ph idx="1"/>
          </p:nvPr>
        </p:nvSpPr>
        <p:spPr>
          <a:xfrm>
            <a:off x="0" y="1520825"/>
            <a:ext cx="9144000" cy="5337175"/>
          </a:xfrm>
        </p:spPr>
        <p:txBody>
          <a:bodyPr/>
          <a:lstStyle/>
          <a:p>
            <a:r>
              <a:rPr lang="en-US" sz="2800" smtClean="0"/>
              <a:t>Your healing shall spring forth speedily,</a:t>
            </a:r>
          </a:p>
          <a:p>
            <a:r>
              <a:rPr lang="en-US" sz="2800" smtClean="0"/>
              <a:t>And your righteousness shall go before you;</a:t>
            </a:r>
          </a:p>
          <a:p>
            <a:r>
              <a:rPr lang="en-US" sz="2800" smtClean="0"/>
              <a:t>The glory of the LORD shall be your rear guard.</a:t>
            </a:r>
          </a:p>
          <a:p>
            <a:r>
              <a:rPr lang="en-US" sz="2800" smtClean="0"/>
              <a:t>Then you shall call, and the LORD will answer;</a:t>
            </a:r>
          </a:p>
          <a:p>
            <a:r>
              <a:rPr lang="en-US" sz="2800" smtClean="0"/>
              <a:t>You shall cry, and He will say, 'Here I am.'”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smtClean="0"/>
              <a:t>Five Basic Human Needs:</a:t>
            </a:r>
          </a:p>
        </p:txBody>
      </p:sp>
      <p:sp>
        <p:nvSpPr>
          <p:cNvPr id="7171" name="Text Placeholder 2"/>
          <p:cNvSpPr>
            <a:spLocks noGrp="1"/>
          </p:cNvSpPr>
          <p:nvPr>
            <p:ph idx="1"/>
          </p:nvPr>
        </p:nvSpPr>
        <p:spPr>
          <a:xfrm>
            <a:off x="0" y="1520825"/>
            <a:ext cx="9144000" cy="5337175"/>
          </a:xfrm>
        </p:spPr>
        <p:txBody>
          <a:bodyPr/>
          <a:lstStyle/>
          <a:p>
            <a:pPr marL="742950" indent="-742950">
              <a:buFont typeface="Calibri" pitchFamily="34" charset="0"/>
              <a:buAutoNum type="arabicPeriod"/>
            </a:pPr>
            <a:r>
              <a:rPr lang="en-GB" smtClean="0"/>
              <a:t>Physiological Needs</a:t>
            </a:r>
          </a:p>
          <a:p>
            <a:pPr marL="742950" indent="-742950">
              <a:buFont typeface="Calibri" pitchFamily="34" charset="0"/>
              <a:buAutoNum type="arabicPeriod"/>
            </a:pPr>
            <a:r>
              <a:rPr lang="en-GB" smtClean="0"/>
              <a:t>Need for Safety</a:t>
            </a:r>
          </a:p>
          <a:p>
            <a:pPr marL="742950" indent="-742950">
              <a:buFont typeface="Calibri" pitchFamily="34" charset="0"/>
              <a:buAutoNum type="arabicPeriod"/>
            </a:pPr>
            <a:r>
              <a:rPr lang="en-GB" smtClean="0"/>
              <a:t>Belonging and Love</a:t>
            </a:r>
          </a:p>
          <a:p>
            <a:pPr marL="742950" indent="-742950">
              <a:buFont typeface="Calibri" pitchFamily="34" charset="0"/>
              <a:buAutoNum type="arabicPeriod"/>
            </a:pPr>
            <a:r>
              <a:rPr lang="en-GB" smtClean="0"/>
              <a:t>Self-esteem</a:t>
            </a:r>
          </a:p>
          <a:p>
            <a:pPr marL="742950" indent="-742950">
              <a:buFont typeface="Calibri" pitchFamily="34" charset="0"/>
              <a:buAutoNum type="arabicPeriod"/>
            </a:pPr>
            <a:r>
              <a:rPr lang="en-US" smtClean="0"/>
              <a:t>Drive for Self-Actualization     			</a:t>
            </a:r>
          </a:p>
          <a:p>
            <a:pPr marL="742950" indent="-742950" algn="r">
              <a:buFont typeface="Arial" charset="0"/>
              <a:buNone/>
            </a:pPr>
            <a:r>
              <a:rPr lang="en-US" i="1" smtClean="0"/>
              <a:t>--Psychologist Abraham Maslow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mtClean="0"/>
              <a:t>Ministering to Human Needs</a:t>
            </a:r>
          </a:p>
        </p:txBody>
      </p:sp>
      <p:sp>
        <p:nvSpPr>
          <p:cNvPr id="8195" name="Text Placeholder 2"/>
          <p:cNvSpPr>
            <a:spLocks noGrp="1"/>
          </p:cNvSpPr>
          <p:nvPr>
            <p:ph idx="1"/>
          </p:nvPr>
        </p:nvSpPr>
        <p:spPr>
          <a:xfrm>
            <a:off x="0" y="1520825"/>
            <a:ext cx="9144000" cy="5337175"/>
          </a:xfrm>
        </p:spPr>
        <p:txBody>
          <a:bodyPr/>
          <a:lstStyle/>
          <a:p>
            <a:r>
              <a:rPr lang="en-US" smtClean="0"/>
              <a:t>Unless people’s basic needs are supplied, they will not readily accept the preaching of the Gospel.</a:t>
            </a:r>
          </a:p>
          <a:p>
            <a:r>
              <a:rPr lang="en-US" smtClean="0"/>
              <a:t>Christ understood this, and has left us a model for effective ministry.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t>Christ’s Method </a:t>
            </a:r>
          </a:p>
        </p:txBody>
      </p:sp>
      <p:sp>
        <p:nvSpPr>
          <p:cNvPr id="9219" name="Text Placeholder 2"/>
          <p:cNvSpPr>
            <a:spLocks noGrp="1"/>
          </p:cNvSpPr>
          <p:nvPr>
            <p:ph idx="1"/>
          </p:nvPr>
        </p:nvSpPr>
        <p:spPr>
          <a:xfrm>
            <a:off x="0" y="1520825"/>
            <a:ext cx="9144000" cy="5337175"/>
          </a:xfrm>
        </p:spPr>
        <p:txBody>
          <a:bodyPr/>
          <a:lstStyle/>
          <a:p>
            <a:r>
              <a:rPr lang="en-US" smtClean="0"/>
              <a:t>Christ’s method alone will give true success in reaching the people.  The Saviour mingled with men as one who desired their good.  He showed His sympathy for them, ministered to their needs, and won their confidence.  Then He bade them, ‘Follow Me’ (MH. p. 143).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mtClean="0">
                <a:latin typeface="Tw Cen MT Condensed Extra Bold"/>
              </a:rPr>
              <a:t>Important Elements of Christ’s Method</a:t>
            </a:r>
          </a:p>
        </p:txBody>
      </p:sp>
      <p:sp>
        <p:nvSpPr>
          <p:cNvPr id="10243" name="Text Placeholder 2"/>
          <p:cNvSpPr>
            <a:spLocks noGrp="1"/>
          </p:cNvSpPr>
          <p:nvPr>
            <p:ph idx="1"/>
          </p:nvPr>
        </p:nvSpPr>
        <p:spPr>
          <a:xfrm>
            <a:off x="0" y="1520825"/>
            <a:ext cx="9144000" cy="5337175"/>
          </a:xfrm>
        </p:spPr>
        <p:txBody>
          <a:bodyPr/>
          <a:lstStyle/>
          <a:p>
            <a:r>
              <a:rPr lang="en-US" smtClean="0"/>
              <a:t>Christ mingled with others as one desiring their good.</a:t>
            </a:r>
          </a:p>
          <a:p>
            <a:r>
              <a:rPr lang="en-GB" smtClean="0"/>
              <a:t>Christ sympathized with them.</a:t>
            </a:r>
          </a:p>
          <a:p>
            <a:r>
              <a:rPr lang="en-US" smtClean="0"/>
              <a:t>Christ ministered to their needs.</a:t>
            </a:r>
          </a:p>
          <a:p>
            <a:r>
              <a:rPr lang="en-GB" smtClean="0"/>
              <a:t>Christ won their confidence.</a:t>
            </a:r>
          </a:p>
          <a:p>
            <a:r>
              <a:rPr lang="en-US" smtClean="0"/>
              <a:t>Christ invited them to follow Him.</a:t>
            </a:r>
          </a:p>
          <a:p>
            <a:r>
              <a:rPr lang="en-US" smtClean="0"/>
              <a:t>Christ promised to make them “fishers of men” (Matt. 4:19).</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r>
              <a:rPr lang="en-JM" smtClean="0"/>
              <a:t>WELFARE MINISTRY, p. 29</a:t>
            </a:r>
            <a:endParaRPr lang="en-US" smtClean="0"/>
          </a:p>
        </p:txBody>
      </p:sp>
      <p:sp>
        <p:nvSpPr>
          <p:cNvPr id="3" name="Text Placeholder 2"/>
          <p:cNvSpPr>
            <a:spLocks noGrp="1"/>
          </p:cNvSpPr>
          <p:nvPr>
            <p:ph idx="1"/>
          </p:nvPr>
        </p:nvSpPr>
        <p:spPr>
          <a:xfrm>
            <a:off x="0" y="1520825"/>
            <a:ext cx="9144000" cy="5337175"/>
          </a:xfrm>
        </p:spPr>
        <p:txBody>
          <a:bodyPr rtlCol="0">
            <a:normAutofit fontScale="92500" lnSpcReduction="10000"/>
          </a:bodyPr>
          <a:lstStyle/>
          <a:p>
            <a:pPr fontAlgn="auto">
              <a:spcAft>
                <a:spcPts val="0"/>
              </a:spcAft>
              <a:buFont typeface="Arial" pitchFamily="34" charset="0"/>
              <a:buChar char="•"/>
              <a:defRPr/>
            </a:pPr>
            <a:r>
              <a:rPr lang="en-US" dirty="0" smtClean="0">
                <a:latin typeface="Tw Cen MT Condensed Extra Bold"/>
              </a:rPr>
              <a:t>“I have been instructed to refer our people to the fifty-eighth chapter of Isaiah. Read this chapter carefully and understand the kind of ministry that will bring life into the churches. The work of the gospel is to be carried by means of our liberality as well as by our </a:t>
            </a:r>
            <a:r>
              <a:rPr lang="en-US" dirty="0" err="1" smtClean="0">
                <a:latin typeface="Tw Cen MT Condensed Extra Bold"/>
              </a:rPr>
              <a:t>labours</a:t>
            </a:r>
            <a:r>
              <a:rPr lang="en-US" dirty="0" smtClean="0">
                <a:latin typeface="Tw Cen MT Condensed Extra Bold"/>
              </a:rPr>
              <a:t>. When you meet suffering souls who need help you should give it to them. In doing this you will be working on the lines of Christ’s ministry. The Master’s holy work was a benevolent work. Let our people everywhere be encouraged to have a part in it.”-- Manuscript 7, 1908.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JC THORNTON 007"/>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0" y="1447800"/>
            <a:ext cx="9144000" cy="5410200"/>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fontAlgn="auto">
              <a:spcAft>
                <a:spcPts val="0"/>
              </a:spcAft>
              <a:defRPr/>
            </a:pPr>
            <a:r>
              <a:rPr lang="en-US" dirty="0" smtClean="0">
                <a:latin typeface="Tw Cen MT Condensed Extra Bold"/>
              </a:rPr>
              <a:t>Ways to minister to your Community</a:t>
            </a:r>
          </a:p>
        </p:txBody>
      </p:sp>
      <p:sp>
        <p:nvSpPr>
          <p:cNvPr id="3" name="Text Placeholder 2"/>
          <p:cNvSpPr>
            <a:spLocks noGrp="1"/>
          </p:cNvSpPr>
          <p:nvPr>
            <p:ph idx="1"/>
          </p:nvPr>
        </p:nvSpPr>
        <p:spPr>
          <a:xfrm>
            <a:off x="0" y="1520825"/>
            <a:ext cx="9144000" cy="5337175"/>
          </a:xfrm>
        </p:spPr>
        <p:txBody>
          <a:bodyPr rtlCol="0">
            <a:normAutofit fontScale="70000" lnSpcReduction="20000"/>
          </a:bodyPr>
          <a:lstStyle/>
          <a:p>
            <a:pPr marL="742950" indent="-742950" fontAlgn="auto">
              <a:spcAft>
                <a:spcPts val="0"/>
              </a:spcAft>
              <a:buFont typeface="+mj-lt"/>
              <a:buAutoNum type="arabicPeriod"/>
              <a:defRPr/>
            </a:pPr>
            <a:r>
              <a:rPr lang="en-US" dirty="0" smtClean="0">
                <a:effectLst>
                  <a:outerShdw blurRad="38100" dist="38100" dir="2700000" algn="tl">
                    <a:srgbClr val="000000">
                      <a:alpha val="43137"/>
                    </a:srgbClr>
                  </a:outerShdw>
                </a:effectLst>
                <a:latin typeface="Tw Cen MT Condensed Extra Bold"/>
              </a:rPr>
              <a:t>Visiting and praying for the sick</a:t>
            </a:r>
          </a:p>
          <a:p>
            <a:pPr marL="742950" indent="-742950" fontAlgn="auto">
              <a:spcAft>
                <a:spcPts val="0"/>
              </a:spcAft>
              <a:buFont typeface="+mj-lt"/>
              <a:buAutoNum type="arabicPeriod"/>
              <a:defRPr/>
            </a:pPr>
            <a:r>
              <a:rPr lang="en-US" dirty="0" smtClean="0">
                <a:effectLst>
                  <a:outerShdw blurRad="38100" dist="38100" dir="2700000" algn="tl">
                    <a:srgbClr val="000000">
                      <a:alpha val="43137"/>
                    </a:srgbClr>
                  </a:outerShdw>
                </a:effectLst>
                <a:latin typeface="Tw Cen MT Condensed Extra Bold"/>
              </a:rPr>
              <a:t>Have services of appreciation for professional groups</a:t>
            </a:r>
          </a:p>
          <a:p>
            <a:pPr marL="742950" indent="-742950" fontAlgn="auto">
              <a:spcAft>
                <a:spcPts val="0"/>
              </a:spcAft>
              <a:buFont typeface="+mj-lt"/>
              <a:buAutoNum type="arabicPeriod"/>
              <a:defRPr/>
            </a:pPr>
            <a:r>
              <a:rPr lang="en-US" dirty="0" smtClean="0">
                <a:effectLst>
                  <a:outerShdw blurRad="38100" dist="38100" dir="2700000" algn="tl">
                    <a:srgbClr val="000000">
                      <a:alpha val="43137"/>
                    </a:srgbClr>
                  </a:outerShdw>
                </a:effectLst>
                <a:latin typeface="Tw Cen MT Condensed Extra Bold"/>
              </a:rPr>
              <a:t>Distribute food to the needy</a:t>
            </a:r>
          </a:p>
          <a:p>
            <a:pPr marL="742950" indent="-742950" fontAlgn="auto">
              <a:spcAft>
                <a:spcPts val="0"/>
              </a:spcAft>
              <a:buFont typeface="+mj-lt"/>
              <a:buAutoNum type="arabicPeriod"/>
              <a:defRPr/>
            </a:pPr>
            <a:r>
              <a:rPr lang="en-US" dirty="0" smtClean="0">
                <a:effectLst>
                  <a:outerShdw blurRad="38100" dist="38100" dir="2700000" algn="tl">
                    <a:srgbClr val="000000">
                      <a:alpha val="43137"/>
                    </a:srgbClr>
                  </a:outerShdw>
                </a:effectLst>
                <a:latin typeface="Tw Cen MT Condensed Extra Bold"/>
              </a:rPr>
              <a:t>Arrange for homes and/or care for orphans and the aged</a:t>
            </a:r>
          </a:p>
          <a:p>
            <a:pPr marL="742950" indent="-742950" fontAlgn="auto">
              <a:spcAft>
                <a:spcPts val="0"/>
              </a:spcAft>
              <a:buFont typeface="+mj-lt"/>
              <a:buAutoNum type="arabicPeriod"/>
              <a:defRPr/>
            </a:pPr>
            <a:r>
              <a:rPr lang="en-US" dirty="0" smtClean="0">
                <a:effectLst>
                  <a:outerShdw blurRad="38100" dist="38100" dir="2700000" algn="tl">
                    <a:srgbClr val="000000">
                      <a:alpha val="43137"/>
                    </a:srgbClr>
                  </a:outerShdw>
                </a:effectLst>
                <a:latin typeface="Tw Cen MT Condensed Extra Bold"/>
              </a:rPr>
              <a:t>Conduct Health Clinics in communities </a:t>
            </a:r>
          </a:p>
          <a:p>
            <a:pPr marL="742950" indent="-742950" fontAlgn="auto">
              <a:spcAft>
                <a:spcPts val="0"/>
              </a:spcAft>
              <a:buFont typeface="+mj-lt"/>
              <a:buAutoNum type="arabicPeriod"/>
              <a:defRPr/>
            </a:pPr>
            <a:r>
              <a:rPr lang="en-US" dirty="0" smtClean="0">
                <a:effectLst>
                  <a:outerShdw blurRad="38100" dist="38100" dir="2700000" algn="tl">
                    <a:srgbClr val="000000">
                      <a:alpha val="43137"/>
                    </a:srgbClr>
                  </a:outerShdw>
                </a:effectLst>
                <a:latin typeface="Tw Cen MT Condensed Extra Bold"/>
              </a:rPr>
              <a:t>Make or mend garments for the needy</a:t>
            </a:r>
          </a:p>
          <a:p>
            <a:pPr marL="742950" indent="-742950" fontAlgn="auto">
              <a:spcAft>
                <a:spcPts val="0"/>
              </a:spcAft>
              <a:buFont typeface="+mj-lt"/>
              <a:buAutoNum type="arabicPeriod"/>
              <a:defRPr/>
            </a:pPr>
            <a:r>
              <a:rPr lang="en-US" dirty="0" smtClean="0">
                <a:effectLst>
                  <a:outerShdw blurRad="38100" dist="38100" dir="2700000" algn="tl">
                    <a:srgbClr val="000000">
                      <a:alpha val="43137"/>
                    </a:srgbClr>
                  </a:outerShdw>
                </a:effectLst>
                <a:latin typeface="Tw Cen MT Condensed Extra Bold"/>
              </a:rPr>
              <a:t>Make needed articles and scrapbooks for orphanages, old peoples’ homes, and hospitals.</a:t>
            </a:r>
          </a:p>
          <a:p>
            <a:pPr marL="742950" indent="-742950" fontAlgn="auto">
              <a:spcAft>
                <a:spcPts val="0"/>
              </a:spcAft>
              <a:buFont typeface="+mj-lt"/>
              <a:buAutoNum type="arabicPeriod"/>
              <a:defRPr/>
            </a:pPr>
            <a:r>
              <a:rPr lang="en-US" dirty="0" smtClean="0">
                <a:effectLst>
                  <a:outerShdw blurRad="38100" dist="38100" dir="2700000" algn="tl">
                    <a:srgbClr val="000000">
                      <a:alpha val="43137"/>
                    </a:srgbClr>
                  </a:outerShdw>
                </a:effectLst>
                <a:latin typeface="Tw Cen MT Condensed Extra Bold"/>
              </a:rPr>
              <a:t>Reading to the aged and the blind</a:t>
            </a:r>
          </a:p>
          <a:p>
            <a:pPr marL="742950" indent="-742950" fontAlgn="auto">
              <a:spcAft>
                <a:spcPts val="0"/>
              </a:spcAft>
              <a:buFont typeface="+mj-lt"/>
              <a:buAutoNum type="arabicPeriod"/>
              <a:defRPr/>
            </a:pPr>
            <a:r>
              <a:rPr lang="en-US" dirty="0" smtClean="0">
                <a:effectLst>
                  <a:outerShdw blurRad="38100" dist="38100" dir="2700000" algn="tl">
                    <a:srgbClr val="000000">
                      <a:alpha val="43137"/>
                    </a:srgbClr>
                  </a:outerShdw>
                </a:effectLst>
                <a:latin typeface="Tw Cen MT Condensed Extra Bold"/>
              </a:rPr>
              <a:t>Conduct classes in cooking, sewing, computer literacy and home nursing.</a:t>
            </a:r>
          </a:p>
          <a:p>
            <a:pPr marL="742950" indent="-742950" fontAlgn="auto">
              <a:spcAft>
                <a:spcPts val="0"/>
              </a:spcAft>
              <a:buFont typeface="+mj-lt"/>
              <a:buAutoNum type="arabicPeriod"/>
              <a:defRPr/>
            </a:pPr>
            <a:r>
              <a:rPr lang="en-GB" dirty="0" smtClean="0">
                <a:effectLst>
                  <a:outerShdw blurRad="38100" dist="38100" dir="2700000" algn="tl">
                    <a:srgbClr val="000000">
                      <a:alpha val="43137"/>
                    </a:srgbClr>
                  </a:outerShdw>
                </a:effectLst>
                <a:latin typeface="Tw Cen MT Condensed Extra Bold"/>
              </a:rPr>
              <a:t>Conducting prison ministry. </a:t>
            </a:r>
          </a:p>
          <a:p>
            <a:pPr marL="742950" indent="-742950" fontAlgn="auto">
              <a:spcAft>
                <a:spcPts val="0"/>
              </a:spcAft>
              <a:buFont typeface="+mj-lt"/>
              <a:buAutoNum type="arabicPeriod"/>
              <a:defRPr/>
            </a:pPr>
            <a:r>
              <a:rPr lang="en-US" dirty="0" smtClean="0">
                <a:effectLst>
                  <a:outerShdw blurRad="38100" dist="38100" dir="2700000" algn="tl">
                    <a:srgbClr val="000000">
                      <a:alpha val="43137"/>
                    </a:srgbClr>
                  </a:outerShdw>
                </a:effectLst>
                <a:latin typeface="Tw Cen MT Condensed Extra Bold"/>
              </a:rPr>
              <a:t>Care for children and help burdened mothers.</a:t>
            </a:r>
          </a:p>
          <a:p>
            <a:pPr marL="742950" indent="-742950" fontAlgn="auto">
              <a:spcAft>
                <a:spcPts val="0"/>
              </a:spcAft>
              <a:buFont typeface="+mj-lt"/>
              <a:buAutoNum type="arabicPeriod"/>
              <a:defRPr/>
            </a:pPr>
            <a:r>
              <a:rPr lang="en-US" dirty="0" smtClean="0">
                <a:effectLst>
                  <a:outerShdw blurRad="38100" dist="38100" dir="2700000" algn="tl">
                    <a:srgbClr val="000000">
                      <a:alpha val="43137"/>
                    </a:srgbClr>
                  </a:outerShdw>
                </a:effectLst>
                <a:latin typeface="Tw Cen MT Condensed Extra Bold"/>
              </a:rPr>
              <a:t>Sympathize with and minister to the bereaved.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1266</Words>
  <Application>Microsoft Office PowerPoint</Application>
  <PresentationFormat>On-screen Show (4:3)</PresentationFormat>
  <Paragraphs>95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COMMUNITY SERVICES EVANGELISM</vt:lpstr>
      <vt:lpstr>ISAIAH 58:6-9 (NKJV)</vt:lpstr>
      <vt:lpstr>ISAIAH 58:6-9 (NKJV)</vt:lpstr>
      <vt:lpstr>Five Basic Human Needs:</vt:lpstr>
      <vt:lpstr>Ministering to Human Needs</vt:lpstr>
      <vt:lpstr>Christ’s Method </vt:lpstr>
      <vt:lpstr>Important Elements of Christ’s Method</vt:lpstr>
      <vt:lpstr>WELFARE MINISTRY, p. 29</vt:lpstr>
      <vt:lpstr>Ways to minister to your Community</vt:lpstr>
      <vt:lpstr>Ways to minister to your Community</vt:lpstr>
      <vt:lpstr>Testimonies for the Church, vol. 9, p. 53</vt:lpstr>
      <vt:lpstr>Testimonies for the Church, vol. 9, p. 53</vt:lpstr>
      <vt:lpstr>Community Services Evangelism</vt:lpstr>
      <vt:lpstr>Welfare Ministry, p. 168</vt:lpstr>
      <vt:lpstr>Welfare Ministry, p. 168</vt:lpstr>
      <vt:lpstr>Welfare Ministry, p. 70</vt:lpstr>
      <vt:lpstr>Community Services Evangelism</vt:lpstr>
      <vt:lpstr>Community Services Evangelism</vt:lpstr>
      <vt:lpstr>Bibliography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SERVICES EVANGELISM</dc:title>
  <dc:creator>Resha Muir</dc:creator>
  <cp:lastModifiedBy>CYBORG 2</cp:lastModifiedBy>
  <cp:revision>9</cp:revision>
  <dcterms:created xsi:type="dcterms:W3CDTF">2009-06-18T16:32:09Z</dcterms:created>
  <dcterms:modified xsi:type="dcterms:W3CDTF">2009-06-24T18:58:26Z</dcterms:modified>
</cp:coreProperties>
</file>