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70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D2250-D4E2-4733-A863-868718F64B75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17161-CA74-49C9-AA22-A17E179D81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F97EB-1673-4530-A763-78910DBB747A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4D1F5-DA6A-4DE9-A7E8-39D778D5B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5A4F4-F717-46B4-AD9F-21F056582D80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F28B4-A0E5-4D32-9DB5-089816C06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F4830-4A03-4199-94D0-5AAD2E11B793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E3B06-CF44-475F-80C9-6B737EA61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FE09C-A643-4604-9549-615C7959D6A5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50162-0F82-4F4F-8476-D1D030630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81ADD-70C4-4B4E-87C0-99EA2AE3E11C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FCB7F-F766-4579-BA8B-455A82211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C788E-1C7D-4565-AE78-A001BAA7E8B0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9CAD8-ECFA-49F8-A19C-8DFD45BE2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777CE-9A37-4FE7-A0F8-7AB9D70A8390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B21FF-57E4-49B4-8296-3FA6597C3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89511-2B58-4417-A597-3BA069A30EDD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3F7FD-035E-4194-A5F1-40C1513DF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FD534-A770-4F55-A400-2B9BDF6F7600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4B46A-21B1-438F-BF57-1E3A8B1A9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3C96F-5522-48DF-BE69-2EF55BF73D2E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35078-D230-4262-A137-9C2F70CFB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C9E61-2778-4425-8A93-D30C545ABF6F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C4896-F942-4435-85EE-66830E608A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14600" y="274638"/>
            <a:ext cx="662940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2438400"/>
            <a:ext cx="8839200" cy="368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B2D37A-A4B5-4198-A313-2809E5746EA2}" type="datetimeFigureOut">
              <a:rPr lang="en-US"/>
              <a:pPr>
                <a:defRPr/>
              </a:pPr>
              <a:t>6/18/2009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AB5D11-73E7-44E1-9C00-59AC680F15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2" presetClass="entr" presetSubtype="9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9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9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9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9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0-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6000" kern="1200">
          <a:ln w="19050">
            <a:solidFill>
              <a:schemeClr val="bg1"/>
            </a:solidFill>
          </a:ln>
          <a:solidFill>
            <a:srgbClr val="0D0D0D"/>
          </a:solidFill>
          <a:latin typeface="Tw Cen MT Condensed Extra Bold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 Extra Bold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 Extra Bold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 Extra Bold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 Extra Bold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 Extra Bol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 Extra Bol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 Extra Bol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Tw Cen MT Condensed Extra Bold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i="0" kern="1200">
          <a:solidFill>
            <a:schemeClr val="tx1"/>
          </a:solidFill>
          <a:latin typeface="Tw Cen MT Condensed Extra Bold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i="0" kern="1200">
          <a:solidFill>
            <a:schemeClr val="tx1"/>
          </a:solidFill>
          <a:latin typeface="Tw Cen MT Condensed Extra Bold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i="0" kern="1200">
          <a:solidFill>
            <a:schemeClr val="tx1"/>
          </a:solidFill>
          <a:latin typeface="Tw Cen MT Condensed Extra Bold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i="0" kern="1200">
          <a:solidFill>
            <a:schemeClr val="tx1"/>
          </a:solidFill>
          <a:latin typeface="Tw Cen MT Condensed Extra Bold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i="0" kern="1200">
          <a:solidFill>
            <a:schemeClr val="tx1"/>
          </a:solidFill>
          <a:latin typeface="Tw Cen MT Condensed Extra Bol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492375"/>
            <a:ext cx="7772400" cy="1470025"/>
          </a:xfrm>
        </p:spPr>
        <p:txBody>
          <a:bodyPr/>
          <a:lstStyle/>
          <a:p>
            <a:r>
              <a:rPr lang="en-US" sz="8000" smtClean="0"/>
              <a:t>LESSON 5 – Heaven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b="1" i="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Key Text: </a:t>
            </a:r>
            <a:r>
              <a:rPr lang="en-US" sz="4000" b="1" i="0" dirty="0" smtClean="0">
                <a:solidFill>
                  <a:srgbClr val="FF0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rPr>
              <a:t>Revelation 21:4</a:t>
            </a:r>
            <a:endParaRPr lang="en-US" sz="4000" b="1" i="0" dirty="0" smtClean="0">
              <a:solidFill>
                <a:srgbClr val="FF0000"/>
              </a:solidFill>
              <a:effectLst>
                <a:glow rad="101600">
                  <a:schemeClr val="bg1">
                    <a:alpha val="6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800" dirty="0" smtClean="0">
                <a:solidFill>
                  <a:schemeClr val="tx1"/>
                </a:solidFill>
              </a:rPr>
              <a:t>Will </a:t>
            </a:r>
            <a:r>
              <a:rPr lang="en-US" sz="3800" dirty="0" smtClean="0">
                <a:solidFill>
                  <a:schemeClr val="tx1"/>
                </a:solidFill>
              </a:rPr>
              <a:t>we recognize people only by voice or appearance?  The answer is recorded in </a:t>
            </a:r>
            <a:r>
              <a:rPr lang="en-US" sz="3800" dirty="0" smtClean="0">
                <a:solidFill>
                  <a:srgbClr val="FF0000"/>
                </a:solidFill>
              </a:rPr>
              <a:t>Matthew 17:3, 4.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600" dirty="0" smtClean="0">
                <a:solidFill>
                  <a:srgbClr val="FF0000"/>
                </a:solidFill>
              </a:rPr>
              <a:t>POINTS TO EMPHASIZE: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The disciples recognized Moses and Elijah when Christ was transfigured.  How?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By cognition—recognizing a person by His speech and actions as a result of studying history.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So we shall know People about whom we have studied and learnt to know through history.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Our minds can comprehend so little and forget so fast.  Will this </a:t>
            </a:r>
            <a:r>
              <a:rPr lang="en-US" sz="3600" dirty="0" smtClean="0">
                <a:solidFill>
                  <a:schemeClr val="tx1"/>
                </a:solidFill>
              </a:rPr>
              <a:t>condition </a:t>
            </a:r>
            <a:r>
              <a:rPr lang="en-US" sz="3600" dirty="0" smtClean="0">
                <a:solidFill>
                  <a:schemeClr val="tx1"/>
                </a:solidFill>
              </a:rPr>
              <a:t>improve in heaven?  Let us look at </a:t>
            </a:r>
            <a:r>
              <a:rPr lang="en-US" sz="3600" dirty="0" smtClean="0">
                <a:solidFill>
                  <a:srgbClr val="FF0000"/>
                </a:solidFill>
              </a:rPr>
              <a:t>1 Corinthians 13:12.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rgbClr val="FF0000"/>
                </a:solidFill>
              </a:rPr>
              <a:t>POINT TO EMPHASIZE:</a:t>
            </a:r>
          </a:p>
          <a:p>
            <a:pPr lvl="1"/>
            <a:r>
              <a:rPr lang="en-US" sz="3600" dirty="0" smtClean="0"/>
              <a:t>We shall see through the mysteries of this life as God knows us 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/>
                </a:solidFill>
              </a:rPr>
              <a:t>Certainly, if God is offering all this to us, there must be some basis </a:t>
            </a:r>
            <a:r>
              <a:rPr lang="en-US" sz="3200" dirty="0" smtClean="0">
                <a:solidFill>
                  <a:schemeClr val="tx1"/>
                </a:solidFill>
              </a:rPr>
              <a:t>upon </a:t>
            </a:r>
            <a:r>
              <a:rPr lang="en-US" sz="3200" dirty="0" smtClean="0">
                <a:solidFill>
                  <a:schemeClr val="tx1"/>
                </a:solidFill>
              </a:rPr>
              <a:t>which individuals will be granted these things.  There is! </a:t>
            </a:r>
            <a:r>
              <a:rPr lang="en-US" sz="3200" dirty="0" smtClean="0">
                <a:solidFill>
                  <a:srgbClr val="FF0000"/>
                </a:solidFill>
              </a:rPr>
              <a:t> John 12:11-16 </a:t>
            </a:r>
            <a:r>
              <a:rPr lang="en-US" sz="3200" dirty="0" smtClean="0">
                <a:solidFill>
                  <a:schemeClr val="tx1"/>
                </a:solidFill>
              </a:rPr>
              <a:t>is our last text.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400" dirty="0" smtClean="0">
                <a:solidFill>
                  <a:srgbClr val="FF0000"/>
                </a:solidFill>
              </a:rPr>
              <a:t>POINT TO EMPHASIZE:</a:t>
            </a:r>
          </a:p>
          <a:p>
            <a:pPr lvl="1"/>
            <a:r>
              <a:rPr lang="en-US" sz="4000" dirty="0" smtClean="0"/>
              <a:t>As many as receive Him Christ are enabled to become sons, or heirs, of God.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smtClean="0">
                <a:solidFill>
                  <a:schemeClr val="tx1"/>
                </a:solidFill>
              </a:rPr>
              <a:t>APPEAL: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smtClean="0"/>
              <a:t>God is definitely offering us something better than we now have.  The only question is, “Will we fulfil the conditions so that we can accept it?”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smtClean="0">
                <a:solidFill>
                  <a:schemeClr val="tx1"/>
                </a:solidFill>
              </a:rPr>
              <a:t>PRAYER: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smtClean="0"/>
              <a:t>Thank God for His love in preparing a place for us.</a:t>
            </a:r>
          </a:p>
          <a:p>
            <a:r>
              <a:rPr lang="en-US" sz="4000" smtClean="0"/>
              <a:t>Ask for help to follow His commands so that we will be able to enjoy heaven.</a:t>
            </a:r>
          </a:p>
          <a:p>
            <a:r>
              <a:rPr lang="en-GB" sz="4000" smtClean="0"/>
              <a:t>Remember the family’s need.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smtClean="0">
                <a:solidFill>
                  <a:schemeClr val="tx1"/>
                </a:solidFill>
              </a:rPr>
              <a:t>PROJECTION: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smtClean="0"/>
              <a:t>Today we studied about a few of the desirable features of heave.  Next week we shall see how long the righteous will live in heave in a study entitled “The Millennium.”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smtClean="0">
                <a:solidFill>
                  <a:schemeClr val="tx1"/>
                </a:solidFill>
              </a:rPr>
              <a:t>LESSON #5—HEAVEN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i="0" smtClean="0">
                <a:solidFill>
                  <a:srgbClr val="FF0000"/>
                </a:solidFill>
                <a:latin typeface="Tw Cen MT Condensed Extra Bold" pitchFamily="34" charset="0"/>
              </a:rPr>
              <a:t>Key Text: Revelation 21:4</a:t>
            </a:r>
            <a:r>
              <a:rPr lang="en-US" sz="3600" i="0" smtClean="0">
                <a:latin typeface="Tw Cen MT Condensed Extra Bold" pitchFamily="34" charset="0"/>
              </a:rPr>
              <a:t>– “And God shall wipe away all tears from their eyes; and there shall be no more death, neither sorrow, nor crying, neither shall there be any more pain: for the former things are passed away.”</a:t>
            </a:r>
          </a:p>
          <a:p>
            <a:r>
              <a:rPr lang="en-GB" sz="3600" i="0" smtClean="0">
                <a:latin typeface="Tw Cen MT Condensed Extra Bold" pitchFamily="34" charset="0"/>
              </a:rPr>
              <a:t>PRAYER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514600" y="427038"/>
            <a:ext cx="6629400" cy="1554162"/>
          </a:xfrm>
        </p:spPr>
        <p:txBody>
          <a:bodyPr/>
          <a:lstStyle/>
          <a:p>
            <a:pPr algn="l"/>
            <a:r>
              <a:rPr lang="en-US" sz="8000" b="1" smtClean="0">
                <a:solidFill>
                  <a:schemeClr val="tx1"/>
                </a:solidFill>
              </a:rPr>
              <a:t>REVIEW: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i="0" smtClean="0">
                <a:latin typeface="Tw Cen MT Condensed Extra Bold" pitchFamily="34" charset="0"/>
              </a:rPr>
              <a:t>Last week we discovered that when Jesus comes, He will change our bodies.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2514600" y="350838"/>
            <a:ext cx="6629400" cy="1554162"/>
          </a:xfrm>
        </p:spPr>
        <p:txBody>
          <a:bodyPr/>
          <a:lstStyle/>
          <a:p>
            <a:r>
              <a:rPr lang="en-US" sz="7200" smtClean="0">
                <a:solidFill>
                  <a:schemeClr val="tx1"/>
                </a:solidFill>
              </a:rPr>
              <a:t>INTRODUCTION: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362200"/>
            <a:ext cx="8839200" cy="36877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 smtClean="0"/>
              <a:t>This week we are going to discover other facts about Heaven.  Our first text is </a:t>
            </a:r>
            <a:r>
              <a:rPr lang="en-US" sz="4000" dirty="0" smtClean="0">
                <a:solidFill>
                  <a:srgbClr val="FF0000"/>
                </a:solidFill>
              </a:rPr>
              <a:t>Revelation 21:4.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4000" dirty="0" smtClean="0">
                <a:solidFill>
                  <a:srgbClr val="FF0000"/>
                </a:solidFill>
              </a:rPr>
              <a:t>POINT TO EMPHASIZE: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600" dirty="0" smtClean="0"/>
              <a:t>There are no undesirable traits in heaven such as sickness, sorrow, death, pain, all of which are associated with this life.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It </a:t>
            </a:r>
            <a:r>
              <a:rPr lang="en-US" sz="3600" dirty="0" smtClean="0">
                <a:solidFill>
                  <a:schemeClr val="tx1"/>
                </a:solidFill>
              </a:rPr>
              <a:t>certainly is good not to have these undesirable traits there, but </a:t>
            </a:r>
            <a:r>
              <a:rPr lang="en-US" sz="3600" dirty="0" smtClean="0">
                <a:solidFill>
                  <a:schemeClr val="tx1"/>
                </a:solidFill>
              </a:rPr>
              <a:t>that </a:t>
            </a:r>
            <a:r>
              <a:rPr lang="en-US" sz="3600" dirty="0" smtClean="0">
                <a:solidFill>
                  <a:schemeClr val="tx1"/>
                </a:solidFill>
              </a:rPr>
              <a:t>are some of the things that will be there?  </a:t>
            </a:r>
            <a:r>
              <a:rPr lang="en-US" sz="3600" dirty="0" smtClean="0">
                <a:solidFill>
                  <a:srgbClr val="FF0000"/>
                </a:solidFill>
              </a:rPr>
              <a:t>Isaiah 65:7, 21-23.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2362200"/>
            <a:ext cx="9067800" cy="36877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FF0000"/>
                </a:solidFill>
              </a:rPr>
              <a:t>POINTS TO EMPHASIZE: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There is a re-creation of heaven and earth.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The former things are not remembered, nor do they come into mind.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We will build houses and inhabit them and plant vineyards and eat the fruit of them.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Each shall enjoy the work of his own hands, and none will </a:t>
            </a:r>
            <a:r>
              <a:rPr lang="en-US" sz="3200" dirty="0" err="1" smtClean="0"/>
              <a:t>labour</a:t>
            </a:r>
            <a:r>
              <a:rPr lang="en-US" sz="3200" dirty="0" smtClean="0"/>
              <a:t> in vain or bring forth trouble</a:t>
            </a:r>
            <a:r>
              <a:rPr lang="en-US" sz="3200" dirty="0" smtClean="0"/>
              <a:t>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1"/>
                </a:solidFill>
              </a:rPr>
              <a:t>It </a:t>
            </a:r>
            <a:r>
              <a:rPr lang="en-US" sz="3600" dirty="0" smtClean="0">
                <a:solidFill>
                  <a:schemeClr val="tx1"/>
                </a:solidFill>
              </a:rPr>
              <a:t>certainly is good not to have these undesirable traits there, but </a:t>
            </a:r>
            <a:r>
              <a:rPr lang="en-US" sz="3600" dirty="0" smtClean="0">
                <a:solidFill>
                  <a:schemeClr val="tx1"/>
                </a:solidFill>
              </a:rPr>
              <a:t>that </a:t>
            </a:r>
            <a:r>
              <a:rPr lang="en-US" sz="3600" dirty="0" smtClean="0">
                <a:solidFill>
                  <a:schemeClr val="tx1"/>
                </a:solidFill>
              </a:rPr>
              <a:t>are some of the things that will be there?  </a:t>
            </a:r>
            <a:r>
              <a:rPr lang="en-US" sz="3600" dirty="0" smtClean="0">
                <a:solidFill>
                  <a:srgbClr val="FF0000"/>
                </a:solidFill>
              </a:rPr>
              <a:t>Isaiah 65:7, 21-23.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2362200"/>
            <a:ext cx="9067800" cy="36877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FF0000"/>
                </a:solidFill>
              </a:rPr>
              <a:t>POINTS TO EMPHASIZE: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The </a:t>
            </a:r>
            <a:r>
              <a:rPr lang="en-US" sz="3200" dirty="0" smtClean="0"/>
              <a:t>Book of Isaiah 11:6-9 says that it will be a place of peace and </a:t>
            </a:r>
            <a:r>
              <a:rPr lang="en-US" sz="3200" dirty="0" smtClean="0"/>
              <a:t>tranquility—the </a:t>
            </a:r>
            <a:r>
              <a:rPr lang="en-US" sz="3200" dirty="0" smtClean="0"/>
              <a:t>wolf and the lamb will play together.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John </a:t>
            </a:r>
            <a:r>
              <a:rPr lang="en-US" sz="4800" dirty="0" smtClean="0">
                <a:solidFill>
                  <a:schemeClr val="tx1"/>
                </a:solidFill>
              </a:rPr>
              <a:t>vividly describes heaven in </a:t>
            </a:r>
            <a:r>
              <a:rPr lang="en-US" sz="4800" dirty="0" smtClean="0">
                <a:solidFill>
                  <a:srgbClr val="FF0000"/>
                </a:solidFill>
              </a:rPr>
              <a:t>Revelation 21:10-18.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4000" dirty="0" smtClean="0">
                <a:solidFill>
                  <a:srgbClr val="FF0000"/>
                </a:solidFill>
              </a:rPr>
              <a:t>POINTS TO EMPHASIZE: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John is trying to describe heaven so as to avoid two extremes: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Explaining heaven away as being unreal, imaginary, ghostlike;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Making it only what he briefly describes—too earthly and nothing more.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It </a:t>
            </a:r>
            <a:r>
              <a:rPr lang="en-US" sz="3000" dirty="0" smtClean="0">
                <a:solidFill>
                  <a:schemeClr val="tx1"/>
                </a:solidFill>
              </a:rPr>
              <a:t>sounds as though heaven is a very wonderful place.  But, how good is heaven compared to the best of what we have on this earth?  Let’s see what </a:t>
            </a:r>
            <a:r>
              <a:rPr lang="en-US" sz="3000" dirty="0" smtClean="0">
                <a:solidFill>
                  <a:srgbClr val="FF0000"/>
                </a:solidFill>
              </a:rPr>
              <a:t>Isaiah 64:4 </a:t>
            </a:r>
            <a:r>
              <a:rPr lang="en-US" sz="3000" dirty="0" smtClean="0">
                <a:solidFill>
                  <a:schemeClr val="tx1"/>
                </a:solidFill>
              </a:rPr>
              <a:t>says.</a:t>
            </a:r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400" dirty="0" smtClean="0">
                <a:solidFill>
                  <a:srgbClr val="FF0000"/>
                </a:solidFill>
              </a:rPr>
              <a:t>POINTS TO EMPHASIZE:</a:t>
            </a:r>
          </a:p>
          <a:p>
            <a:pPr lvl="1"/>
            <a:r>
              <a:rPr lang="en-US" sz="4000" dirty="0" smtClean="0"/>
              <a:t>At no time has man seen, heard, or even dreamed of the wonderful things God has prepared for those who love Him.</a:t>
            </a:r>
          </a:p>
          <a:p>
            <a:pPr lvl="1"/>
            <a:r>
              <a:rPr lang="en-GB" sz="4000" dirty="0" smtClean="0"/>
              <a:t>It’s beyond comprehension, imagination, or description.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1"/>
                </a:solidFill>
              </a:rPr>
              <a:t>Will </a:t>
            </a:r>
            <a:r>
              <a:rPr lang="en-US" sz="4800" dirty="0" smtClean="0">
                <a:solidFill>
                  <a:schemeClr val="tx1"/>
                </a:solidFill>
              </a:rPr>
              <a:t>we know each other in heaven?  Let’s read </a:t>
            </a:r>
            <a:r>
              <a:rPr lang="en-US" sz="4800" dirty="0" smtClean="0">
                <a:solidFill>
                  <a:srgbClr val="FF0000"/>
                </a:solidFill>
              </a:rPr>
              <a:t>John 20:11-16.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484437"/>
            <a:ext cx="9144000" cy="36877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600" dirty="0" smtClean="0">
                <a:solidFill>
                  <a:srgbClr val="FF0000"/>
                </a:solidFill>
              </a:rPr>
              <a:t>POINTS TO EMPHASIZE: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As Mary recognized the resurrected Jesus by His voice, so we shall recognize one another by our voices.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It says in verses 27 and 28 that Thomas recognized Jesus by His appearance; so we shall recognize one another by our appearances.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740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Arial</vt:lpstr>
      <vt:lpstr>Tw Cen MT Condensed Extra Bold</vt:lpstr>
      <vt:lpstr>Cambria</vt:lpstr>
      <vt:lpstr>Office Theme</vt:lpstr>
      <vt:lpstr>LESSON 5 – Heaven</vt:lpstr>
      <vt:lpstr>LESSON #5—HEAVEN</vt:lpstr>
      <vt:lpstr>REVIEW:</vt:lpstr>
      <vt:lpstr>INTRODUCTION:</vt:lpstr>
      <vt:lpstr>It certainly is good not to have these undesirable traits there, but that are some of the things that will be there?  Isaiah 65:7, 21-23.</vt:lpstr>
      <vt:lpstr>It certainly is good not to have these undesirable traits there, but that are some of the things that will be there?  Isaiah 65:7, 21-23.</vt:lpstr>
      <vt:lpstr>John vividly describes heaven in Revelation 21:10-18.</vt:lpstr>
      <vt:lpstr>It sounds as though heaven is a very wonderful place.  But, how good is heaven compared to the best of what we have on this earth?  Let’s see what Isaiah 64:4 says.</vt:lpstr>
      <vt:lpstr>Will we know each other in heaven?  Let’s read John 20:11-16.</vt:lpstr>
      <vt:lpstr>Will we recognize people only by voice or appearance?  The answer is recorded in Matthew 17:3, 4.</vt:lpstr>
      <vt:lpstr>Our minds can comprehend so little and forget so fast.  Will this condition improve in heaven?  Let us look at 1 Corinthians 13:12.</vt:lpstr>
      <vt:lpstr>Certainly, if God is offering all this to us, there must be some basis upon which individuals will be granted these things.  There is!  John 12:11-16 is our last text.</vt:lpstr>
      <vt:lpstr>APPEAL:</vt:lpstr>
      <vt:lpstr>PRAYER:</vt:lpstr>
      <vt:lpstr>PROJECTION: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5 – Heaven</dc:title>
  <dc:creator>Resha Muir</dc:creator>
  <cp:lastModifiedBy>Resha Muir</cp:lastModifiedBy>
  <cp:revision>6</cp:revision>
  <dcterms:created xsi:type="dcterms:W3CDTF">2009-06-18T14:48:52Z</dcterms:created>
  <dcterms:modified xsi:type="dcterms:W3CDTF">2009-06-18T18:30:21Z</dcterms:modified>
</cp:coreProperties>
</file>