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86" r:id="rId1"/>
    <p:sldMasterId id="2147484201" r:id="rId2"/>
    <p:sldMasterId id="2147484213" r:id="rId3"/>
    <p:sldMasterId id="2147484225" r:id="rId4"/>
    <p:sldMasterId id="2147484249" r:id="rId5"/>
    <p:sldMasterId id="2147484261" r:id="rId6"/>
    <p:sldMasterId id="2147484274" r:id="rId7"/>
  </p:sldMasterIdLst>
  <p:notesMasterIdLst>
    <p:notesMasterId r:id="rId50"/>
  </p:notesMasterIdLst>
  <p:handoutMasterIdLst>
    <p:handoutMasterId r:id="rId51"/>
  </p:handoutMasterIdLst>
  <p:sldIdLst>
    <p:sldId id="337" r:id="rId8"/>
    <p:sldId id="259" r:id="rId9"/>
    <p:sldId id="314" r:id="rId10"/>
    <p:sldId id="326" r:id="rId11"/>
    <p:sldId id="328" r:id="rId12"/>
    <p:sldId id="325" r:id="rId13"/>
    <p:sldId id="329" r:id="rId14"/>
    <p:sldId id="315" r:id="rId15"/>
    <p:sldId id="263" r:id="rId16"/>
    <p:sldId id="270" r:id="rId17"/>
    <p:sldId id="308" r:id="rId18"/>
    <p:sldId id="330" r:id="rId19"/>
    <p:sldId id="316" r:id="rId20"/>
    <p:sldId id="318" r:id="rId21"/>
    <p:sldId id="276" r:id="rId22"/>
    <p:sldId id="324" r:id="rId23"/>
    <p:sldId id="280" r:id="rId24"/>
    <p:sldId id="327" r:id="rId25"/>
    <p:sldId id="283" r:id="rId26"/>
    <p:sldId id="284" r:id="rId27"/>
    <p:sldId id="294" r:id="rId28"/>
    <p:sldId id="307" r:id="rId29"/>
    <p:sldId id="298" r:id="rId30"/>
    <p:sldId id="299" r:id="rId31"/>
    <p:sldId id="300" r:id="rId32"/>
    <p:sldId id="301" r:id="rId33"/>
    <p:sldId id="302" r:id="rId34"/>
    <p:sldId id="303" r:id="rId35"/>
    <p:sldId id="304" r:id="rId36"/>
    <p:sldId id="305" r:id="rId37"/>
    <p:sldId id="306" r:id="rId38"/>
    <p:sldId id="332" r:id="rId39"/>
    <p:sldId id="350" r:id="rId40"/>
    <p:sldId id="349" r:id="rId41"/>
    <p:sldId id="351" r:id="rId42"/>
    <p:sldId id="335" r:id="rId43"/>
    <p:sldId id="343" r:id="rId44"/>
    <p:sldId id="344" r:id="rId45"/>
    <p:sldId id="345" r:id="rId46"/>
    <p:sldId id="346" r:id="rId47"/>
    <p:sldId id="347" r:id="rId48"/>
    <p:sldId id="352" r:id="rId49"/>
  </p:sldIdLst>
  <p:sldSz cx="9144000" cy="6858000" type="screen4x3"/>
  <p:notesSz cx="6858000" cy="9144000"/>
  <p:defaultTextStyle>
    <a:defPPr>
      <a:defRPr lang="en-US"/>
    </a:defPPr>
    <a:lvl1pPr algn="l" rtl="0" eaLnBrk="0" fontAlgn="base" hangingPunct="0">
      <a:spcBef>
        <a:spcPct val="20000"/>
      </a:spcBef>
      <a:spcAft>
        <a:spcPct val="0"/>
      </a:spcAft>
      <a:buChar char=" "/>
      <a:defRPr sz="3200" kern="1200">
        <a:solidFill>
          <a:srgbClr val="FFFF00"/>
        </a:solidFill>
        <a:latin typeface="Times New Roman" pitchFamily="-105" charset="0"/>
        <a:ea typeface="ＭＳ Ｐゴシック" pitchFamily="-105" charset="-128"/>
        <a:cs typeface="+mn-cs"/>
      </a:defRPr>
    </a:lvl1pPr>
    <a:lvl2pPr marL="457200" algn="l" rtl="0" eaLnBrk="0" fontAlgn="base" hangingPunct="0">
      <a:spcBef>
        <a:spcPct val="20000"/>
      </a:spcBef>
      <a:spcAft>
        <a:spcPct val="0"/>
      </a:spcAft>
      <a:buChar char=" "/>
      <a:defRPr sz="3200" kern="1200">
        <a:solidFill>
          <a:srgbClr val="FFFF00"/>
        </a:solidFill>
        <a:latin typeface="Times New Roman" pitchFamily="-105" charset="0"/>
        <a:ea typeface="ＭＳ Ｐゴシック" pitchFamily="-105" charset="-128"/>
        <a:cs typeface="+mn-cs"/>
      </a:defRPr>
    </a:lvl2pPr>
    <a:lvl3pPr marL="914400" algn="l" rtl="0" eaLnBrk="0" fontAlgn="base" hangingPunct="0">
      <a:spcBef>
        <a:spcPct val="20000"/>
      </a:spcBef>
      <a:spcAft>
        <a:spcPct val="0"/>
      </a:spcAft>
      <a:buChar char=" "/>
      <a:defRPr sz="3200" kern="1200">
        <a:solidFill>
          <a:srgbClr val="FFFF00"/>
        </a:solidFill>
        <a:latin typeface="Times New Roman" pitchFamily="-105" charset="0"/>
        <a:ea typeface="ＭＳ Ｐゴシック" pitchFamily="-105" charset="-128"/>
        <a:cs typeface="+mn-cs"/>
      </a:defRPr>
    </a:lvl3pPr>
    <a:lvl4pPr marL="1371600" algn="l" rtl="0" eaLnBrk="0" fontAlgn="base" hangingPunct="0">
      <a:spcBef>
        <a:spcPct val="20000"/>
      </a:spcBef>
      <a:spcAft>
        <a:spcPct val="0"/>
      </a:spcAft>
      <a:buChar char=" "/>
      <a:defRPr sz="3200" kern="1200">
        <a:solidFill>
          <a:srgbClr val="FFFF00"/>
        </a:solidFill>
        <a:latin typeface="Times New Roman" pitchFamily="-105" charset="0"/>
        <a:ea typeface="ＭＳ Ｐゴシック" pitchFamily="-105" charset="-128"/>
        <a:cs typeface="+mn-cs"/>
      </a:defRPr>
    </a:lvl4pPr>
    <a:lvl5pPr marL="1828800" algn="l" rtl="0" eaLnBrk="0" fontAlgn="base" hangingPunct="0">
      <a:spcBef>
        <a:spcPct val="20000"/>
      </a:spcBef>
      <a:spcAft>
        <a:spcPct val="0"/>
      </a:spcAft>
      <a:buChar char=" "/>
      <a:defRPr sz="3200" kern="1200">
        <a:solidFill>
          <a:srgbClr val="FFFF00"/>
        </a:solidFill>
        <a:latin typeface="Times New Roman" pitchFamily="-105" charset="0"/>
        <a:ea typeface="ＭＳ Ｐゴシック" pitchFamily="-105" charset="-128"/>
        <a:cs typeface="+mn-cs"/>
      </a:defRPr>
    </a:lvl5pPr>
    <a:lvl6pPr marL="2286000" algn="l" defTabSz="914400" rtl="0" eaLnBrk="1" latinLnBrk="0" hangingPunct="1">
      <a:defRPr sz="3200" kern="1200">
        <a:solidFill>
          <a:srgbClr val="FFFF00"/>
        </a:solidFill>
        <a:latin typeface="Times New Roman" pitchFamily="-105" charset="0"/>
        <a:ea typeface="ＭＳ Ｐゴシック" pitchFamily="-105" charset="-128"/>
        <a:cs typeface="+mn-cs"/>
      </a:defRPr>
    </a:lvl6pPr>
    <a:lvl7pPr marL="2743200" algn="l" defTabSz="914400" rtl="0" eaLnBrk="1" latinLnBrk="0" hangingPunct="1">
      <a:defRPr sz="3200" kern="1200">
        <a:solidFill>
          <a:srgbClr val="FFFF00"/>
        </a:solidFill>
        <a:latin typeface="Times New Roman" pitchFamily="-105" charset="0"/>
        <a:ea typeface="ＭＳ Ｐゴシック" pitchFamily="-105" charset="-128"/>
        <a:cs typeface="+mn-cs"/>
      </a:defRPr>
    </a:lvl7pPr>
    <a:lvl8pPr marL="3200400" algn="l" defTabSz="914400" rtl="0" eaLnBrk="1" latinLnBrk="0" hangingPunct="1">
      <a:defRPr sz="3200" kern="1200">
        <a:solidFill>
          <a:srgbClr val="FFFF00"/>
        </a:solidFill>
        <a:latin typeface="Times New Roman" pitchFamily="-105" charset="0"/>
        <a:ea typeface="ＭＳ Ｐゴシック" pitchFamily="-105" charset="-128"/>
        <a:cs typeface="+mn-cs"/>
      </a:defRPr>
    </a:lvl8pPr>
    <a:lvl9pPr marL="3657600" algn="l" defTabSz="914400" rtl="0" eaLnBrk="1" latinLnBrk="0" hangingPunct="1">
      <a:defRPr sz="3200" kern="1200">
        <a:solidFill>
          <a:srgbClr val="FFFF00"/>
        </a:solidFill>
        <a:latin typeface="Times New Roman" pitchFamily="-105" charset="0"/>
        <a:ea typeface="ＭＳ Ｐゴシック" pitchFamily="-10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A58"/>
    <a:srgbClr val="EDB71F"/>
    <a:srgbClr val="D68314"/>
    <a:srgbClr val="FFDB69"/>
    <a:srgbClr val="FFD5D5"/>
    <a:srgbClr val="FFA3A3"/>
    <a:srgbClr val="FF9900"/>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3289" autoAdjust="0"/>
  </p:normalViewPr>
  <p:slideViewPr>
    <p:cSldViewPr>
      <p:cViewPr>
        <p:scale>
          <a:sx n="76" d="100"/>
          <a:sy n="76" d="100"/>
        </p:scale>
        <p:origin x="-1206" y="-36"/>
      </p:cViewPr>
      <p:guideLst>
        <p:guide orient="horz" pos="2160"/>
        <p:guide pos="2880"/>
      </p:guideLst>
    </p:cSldViewPr>
  </p:slideViewPr>
  <p:outlineViewPr>
    <p:cViewPr>
      <p:scale>
        <a:sx n="33" d="100"/>
        <a:sy n="33" d="100"/>
      </p:scale>
      <p:origin x="144" y="16740"/>
    </p:cViewPr>
  </p:outlineViewPr>
  <p:notesTextViewPr>
    <p:cViewPr>
      <p:scale>
        <a:sx n="100" d="100"/>
        <a:sy n="100" d="100"/>
      </p:scale>
      <p:origin x="0" y="0"/>
    </p:cViewPr>
  </p:notesTextViewPr>
  <p:sorterViewPr>
    <p:cViewPr>
      <p:scale>
        <a:sx n="66" d="100"/>
        <a:sy n="66" d="100"/>
      </p:scale>
      <p:origin x="0" y="5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5D928D5-8F1D-4706-B307-DE655E1DA0EB}" type="datetime1">
              <a:rPr lang="en-US"/>
              <a:pPr>
                <a:defRPr/>
              </a:pPr>
              <a:t>2/10/2012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B6D65CC9-F501-4E44-830C-6BF187C92B6D}" type="slidenum">
              <a:rPr lang="en-US"/>
              <a:pPr>
                <a:defRPr/>
              </a:pPr>
              <a:t>‹#›</a:t>
            </a:fld>
            <a:endParaRPr lang="en-US"/>
          </a:p>
        </p:txBody>
      </p:sp>
    </p:spTree>
    <p:extLst>
      <p:ext uri="{BB962C8B-B14F-4D97-AF65-F5344CB8AC3E}">
        <p14:creationId xmlns:p14="http://schemas.microsoft.com/office/powerpoint/2010/main" val="18844682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smtClean="0">
                <a:solidFill>
                  <a:schemeClr val="tx1"/>
                </a:solidFill>
              </a:defRPr>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smtClean="0">
                <a:solidFill>
                  <a:schemeClr val="tx1"/>
                </a:solidFill>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smtClean="0">
                <a:solidFill>
                  <a:schemeClr val="tx1"/>
                </a:solidFill>
              </a:defRPr>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smtClean="0">
                <a:solidFill>
                  <a:schemeClr val="tx1"/>
                </a:solidFill>
              </a:defRPr>
            </a:lvl1pPr>
          </a:lstStyle>
          <a:p>
            <a:pPr>
              <a:defRPr/>
            </a:pPr>
            <a:fld id="{0ED0AD45-0DA3-4CEE-B11B-655A0D113D8D}" type="slidenum">
              <a:rPr lang="en-US"/>
              <a:pPr>
                <a:defRPr/>
              </a:pPr>
              <a:t>‹#›</a:t>
            </a:fld>
            <a:endParaRPr lang="en-US"/>
          </a:p>
        </p:txBody>
      </p:sp>
    </p:spTree>
    <p:extLst>
      <p:ext uri="{BB962C8B-B14F-4D97-AF65-F5344CB8AC3E}">
        <p14:creationId xmlns:p14="http://schemas.microsoft.com/office/powerpoint/2010/main" val="39413761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02E617B-7478-476B-ADE5-280246E73A3D}" type="slidenum">
              <a:rPr lang="en-US"/>
              <a:pPr/>
              <a:t>1</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B1F8951-2466-4971-92C5-BEDCEF641CA1}" type="slidenum">
              <a:rPr lang="en-US"/>
              <a:pPr/>
              <a:t>10</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BEFF3F0-5C92-4404-80FF-B71DD6578B25}" type="slidenum">
              <a:rPr lang="en-US"/>
              <a:pPr/>
              <a:t>11</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0E9CE87-1F34-4EE5-BD7F-599E73EE8CAD}" type="slidenum">
              <a:rPr lang="en-US"/>
              <a:pPr/>
              <a:t>12</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A39C570-DF11-44DD-8DC5-FFC82909C891}" type="slidenum">
              <a:rPr lang="en-US"/>
              <a:pPr/>
              <a:t>13</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15640D6-06A2-4682-B193-F9EEB9C4FA57}" type="slidenum">
              <a:rPr lang="en-US"/>
              <a:pPr/>
              <a:t>14</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A0876B3-90F0-4D45-9CEC-816B097ADE20}" type="slidenum">
              <a:rPr lang="en-US"/>
              <a:pPr/>
              <a:t>15</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F0229BD-3BCF-4DF5-ADD7-CBEEBFA2A7F9}" type="slidenum">
              <a:rPr lang="en-US"/>
              <a:pPr/>
              <a:t>16</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D86ECED-EAEB-4C9F-BFE1-E17D82CA849E}" type="slidenum">
              <a:rPr lang="en-US"/>
              <a:pPr/>
              <a:t>17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65701683-7261-45FF-8753-2319265C21CB}" type="slidenum">
              <a:rPr lang="en-US"/>
              <a:pPr/>
              <a:t>18</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A198CB3-100F-4724-A9F8-8ED1F107B3F0}" type="slidenum">
              <a:rPr lang="en-US"/>
              <a:pPr/>
              <a:t>19</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18905C3-B4CB-4C02-A8F4-6F4DD6CC2CD2}" type="slidenum">
              <a:rPr lang="en-US"/>
              <a:pPr/>
              <a:t>2</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988D3B6-9F13-4860-B97D-15DA87A9E8C9}" type="slidenum">
              <a:rPr lang="en-US"/>
              <a:pPr/>
              <a:t>20</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87253E1-1B36-4AC7-910A-EDA24D131F16}" type="slidenum">
              <a:rPr lang="en-US"/>
              <a:pPr/>
              <a:t>21</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F11AEEC-3D76-4E81-9A6B-5EA2D4ACEE21}" type="slidenum">
              <a:rPr lang="en-US"/>
              <a:pPr/>
              <a:t>22</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7EE8B2B-8AE7-4705-AC9A-22DA19CD6D2F}" type="slidenum">
              <a:rPr lang="en-US"/>
              <a:pPr/>
              <a:t>23</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47824AF-9D67-485C-8320-12D51B835EF1}" type="slidenum">
              <a:rPr lang="en-US"/>
              <a:pPr/>
              <a:t>24</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8EE76F1-5F73-415A-838D-8C04E77E5DC6}" type="slidenum">
              <a:rPr lang="en-US"/>
              <a:pPr/>
              <a:t>25</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A86CC09-479D-4E8E-A1CD-1AAAC0C6D48D}" type="slidenum">
              <a:rPr lang="en-US"/>
              <a:pPr/>
              <a:t>26</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E1B0E9E-BE6B-4D6F-8446-C15563A15C33}" type="slidenum">
              <a:rPr lang="en-US"/>
              <a:pPr/>
              <a:t>27</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0459DB4D-C6BA-4378-B218-165A466B1879}" type="slidenum">
              <a:rPr lang="en-US"/>
              <a:pPr/>
              <a:t>28</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7AE77AE-D7F5-4490-BCF2-7C1FAE9D5E3C}" type="slidenum">
              <a:rPr lang="en-US"/>
              <a:pPr/>
              <a:t>29</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30B32A0-6B62-4EF2-96E2-EB55F44C3188}" type="slidenum">
              <a:rPr lang="en-US"/>
              <a:pPr/>
              <a:t>3</a:t>
            </a:fld>
            <a:endParaRPr 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E21E671C-80EB-46F7-AD7C-9DA2D1DEA9DE}" type="slidenum">
              <a:rPr lang="en-US"/>
              <a:pPr/>
              <a:t>30</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49A9EC9B-F819-404E-8371-97091ECF0F89}" type="slidenum">
              <a:rPr lang="en-US"/>
              <a:pPr/>
              <a:t>31</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F0ED000-C1AA-43C3-8F62-8DE8CD55D97F}" type="slidenum">
              <a:rPr lang="en-US"/>
              <a:pPr/>
              <a:t>32</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63967E56-0A7F-45BD-9FD4-D7D29B23EA06}" type="slidenum">
              <a:rPr lang="en-US"/>
              <a:pPr/>
              <a:t>33</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65415E49-DB3A-4DB5-9E6B-2A717859FE71}" type="slidenum">
              <a:rPr lang="en-US"/>
              <a:pPr/>
              <a:t>34</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6DEDB7C-95AE-42B4-972C-86BE54EC87EB}" type="slidenum">
              <a:rPr lang="en-US"/>
              <a:pPr/>
              <a:t>35</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4DF821D-5E53-4219-95D1-D46E7DCC53D8}" type="slidenum">
              <a:rPr lang="en-US"/>
              <a:pPr/>
              <a:t>36</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83C17EE-BB01-4FF5-A1A0-F86FEF0809DD}" type="slidenum">
              <a:rPr lang="en-US"/>
              <a:pPr/>
              <a:t>37</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A912523-800C-4FB5-91A0-7285521F867D}" type="slidenum">
              <a:rPr lang="en-US"/>
              <a:pPr/>
              <a:t>38</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9ADD9016-CAE8-412A-8BBA-A78D49109085}" type="slidenum">
              <a:rPr lang="en-US"/>
              <a:pPr/>
              <a:t>39</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E6E86E1-4771-43FC-A4E5-A5570400DDAC}" type="slidenum">
              <a:rPr lang="en-US"/>
              <a:pPr/>
              <a:t>4</a:t>
            </a:fld>
            <a:endParaRPr lang="en-US"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5F588075-8FAD-479B-947A-66799E1FFA35}" type="slidenum">
              <a:rPr lang="en-US"/>
              <a:pPr/>
              <a:t>40</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33008D51-049B-4152-87D7-E7E3F1EA5B02}" type="slidenum">
              <a:rPr lang="en-US"/>
              <a:pPr/>
              <a:t>41</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33008D51-049B-4152-87D7-E7E3F1EA5B02}" type="slidenum">
              <a:rPr lang="en-US"/>
              <a:pPr/>
              <a:t>42</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CF15D02-3B01-4AEC-8402-EB37BA49FA8A}" type="slidenum">
              <a:rPr lang="en-US"/>
              <a:pPr/>
              <a:t>5</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602F91D-ACE4-44CB-9E31-36DFCE00B046}" type="slidenum">
              <a:rPr lang="en-US"/>
              <a:pPr/>
              <a:t>6</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44BCC1A-7330-40B6-A16A-ABF734E50500}" type="slidenum">
              <a:rPr lang="en-US"/>
              <a:pPr/>
              <a:t>7</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00A9763-242F-4457-B4FB-6B9D7A507392}" type="slidenum">
              <a:rPr lang="en-US"/>
              <a:pPr/>
              <a:t>8</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DFE862F-F611-4DE3-9AB1-F03C574DA023}" type="slidenum">
              <a:rPr lang="en-US"/>
              <a:pPr/>
              <a:t>9</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7" descr="white-curve-bar.png"/>
          <p:cNvPicPr>
            <a:picLocks noChangeAspect="1"/>
          </p:cNvPicPr>
          <p:nvPr/>
        </p:nvPicPr>
        <p:blipFill>
          <a:blip r:embed="rId2" cstate="print"/>
          <a:srcRect/>
          <a:stretch>
            <a:fillRect/>
          </a:stretch>
        </p:blipFill>
        <p:spPr bwMode="auto">
          <a:xfrm>
            <a:off x="0" y="3433763"/>
            <a:ext cx="9144000" cy="190023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3" descr="white rectangle.png"/>
          <p:cNvPicPr>
            <a:picLocks noChangeAspect="1"/>
          </p:cNvPicPr>
          <p:nvPr/>
        </p:nvPicPr>
        <p:blipFill>
          <a:blip r:embed="rId2" cstate="print"/>
          <a:srcRect b="10452"/>
          <a:stretch>
            <a:fillRect/>
          </a:stretch>
        </p:blipFill>
        <p:spPr bwMode="auto">
          <a:xfrm>
            <a:off x="0" y="1300163"/>
            <a:ext cx="9144000" cy="5557837"/>
          </a:xfrm>
          <a:prstGeom prst="rect">
            <a:avLst/>
          </a:prstGeom>
          <a:noFill/>
          <a:ln w="9525">
            <a:noFill/>
            <a:miter lim="800000"/>
            <a:headEnd/>
            <a:tailEnd/>
          </a:ln>
        </p:spPr>
      </p:pic>
      <p:sp>
        <p:nvSpPr>
          <p:cNvPr id="8"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smtClean="0"/>
            </a:lvl1pPr>
          </a:lstStyle>
          <a:p>
            <a:pPr>
              <a:defRPr/>
            </a:pPr>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smtClean="0"/>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buFontTx/>
              <a:buChar char=" "/>
              <a:defRPr smtClean="0"/>
            </a:lvl1pPr>
          </a:lstStyle>
          <a:p>
            <a:pPr>
              <a:defRPr/>
            </a:pPr>
            <a:fld id="{86FA7694-7435-4312-A0CE-C0D92D69A42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buFontTx/>
              <a:buChar char=" "/>
              <a:defRPr smtClean="0"/>
            </a:lvl1pPr>
          </a:lstStyle>
          <a:p>
            <a:pPr>
              <a:defRPr/>
            </a:pPr>
            <a:fld id="{B164BD74-30D8-4D5D-BF34-E2F32025BBA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228600"/>
            <a:ext cx="8458200" cy="990600"/>
          </a:xfrm>
        </p:spPr>
        <p:txBody>
          <a:bodyPr/>
          <a:lstStyle>
            <a:lvl1pPr algn="ctr">
              <a:lnSpc>
                <a:spcPct val="65000"/>
              </a:lnSpc>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81000" y="1219200"/>
            <a:ext cx="8458200" cy="609600"/>
          </a:xfrm>
        </p:spPr>
        <p:txBody>
          <a:bodyPr/>
          <a:lstStyle>
            <a:lvl1pPr marL="0" indent="0" algn="ctr">
              <a:buFontTx/>
              <a:buNone/>
              <a:defRPr sz="2400" b="1"/>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381000" y="6477000"/>
            <a:ext cx="2362200" cy="381000"/>
          </a:xfrm>
        </p:spPr>
        <p:txBody>
          <a:bodyPr/>
          <a:lstStyle>
            <a:lvl1pPr>
              <a:defRPr>
                <a:solidFill>
                  <a:schemeClr val="bg2"/>
                </a:solidFill>
              </a:defRPr>
            </a:lvl1pPr>
          </a:lstStyle>
          <a:p>
            <a:endParaRPr lang="en-US"/>
          </a:p>
        </p:txBody>
      </p:sp>
      <p:sp>
        <p:nvSpPr>
          <p:cNvPr id="3077" name="Rectangle 5"/>
          <p:cNvSpPr>
            <a:spLocks noGrp="1" noChangeArrowheads="1"/>
          </p:cNvSpPr>
          <p:nvPr>
            <p:ph type="ftr" sz="quarter" idx="3"/>
          </p:nvPr>
        </p:nvSpPr>
        <p:spPr>
          <a:xfrm>
            <a:off x="3657600" y="6477000"/>
            <a:ext cx="26670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629400" y="6477000"/>
            <a:ext cx="2362200" cy="381000"/>
          </a:xfrm>
        </p:spPr>
        <p:txBody>
          <a:bodyPr/>
          <a:lstStyle>
            <a:lvl1pPr>
              <a:defRPr/>
            </a:lvl1pPr>
          </a:lstStyle>
          <a:p>
            <a:fld id="{0ABB62C9-025D-41A9-9508-2BD78EBE0B0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BB62C9-025D-41A9-9508-2BD78EBE0B0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BB62C9-025D-41A9-9508-2BD78EBE0B0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42291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42291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BB62C9-025D-41A9-9508-2BD78EBE0B0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ABB62C9-025D-41A9-9508-2BD78EBE0B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ABB62C9-025D-41A9-9508-2BD78EBE0B0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ABB62C9-025D-41A9-9508-2BD78EBE0B0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BB62C9-025D-41A9-9508-2BD78EBE0B0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BB62C9-025D-41A9-9508-2BD78EBE0B0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BB62C9-025D-41A9-9508-2BD78EBE0B0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76200"/>
            <a:ext cx="21526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
            <a:ext cx="63055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BB62C9-025D-41A9-9508-2BD78EBE0B06}"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travel_0001.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scene3d>
              <a:camera prst="orthographicFront"/>
              <a:lightRig rig="balanced" dir="t">
                <a:rot lat="0" lon="0" rev="2100000"/>
              </a:lightRig>
            </a:scene3d>
            <a:sp3d extrusionH="57150" prstMaterial="metal">
              <a:bevelT w="38100" h="25400"/>
              <a:contourClr>
                <a:schemeClr val="bg2"/>
              </a:contourClr>
            </a:sp3d>
          </a:bodyPr>
          <a:lstStyle>
            <a:lvl1pPr>
              <a:defRPr b="1" cap="none" spc="0">
                <a:ln w="50800"/>
                <a:solidFill>
                  <a:schemeClr val="bg1">
                    <a:shade val="50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572000"/>
            <a:ext cx="6400800" cy="1752600"/>
          </a:xfrm>
        </p:spPr>
        <p:txBody>
          <a:bodyPr>
            <a:scene3d>
              <a:camera prst="perspectiveRelaxedModerately">
                <a:rot lat="19200000" lon="0" rev="0"/>
              </a:camera>
              <a:lightRig rig="threePt" dir="t"/>
            </a:scene3d>
            <a:sp3d extrusionH="57150">
              <a:bevelT w="69850" h="38100" prst="cross"/>
            </a:sp3d>
          </a:bodyPr>
          <a:lstStyle>
            <a:lvl1pPr marL="0" indent="0" algn="ctr">
              <a:buNone/>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71528-81C5-4FED-9685-7F90EE85FF5E}"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71528-81C5-4FED-9685-7F90EE85FF5E}"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71528-81C5-4FED-9685-7F90EE85FF5E}"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71528-81C5-4FED-9685-7F90EE85FF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271528-81C5-4FED-9685-7F90EE85FF5E}"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271528-81C5-4FED-9685-7F90EE85FF5E}"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271528-81C5-4FED-9685-7F90EE85FF5E}"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71528-81C5-4FED-9685-7F90EE85FF5E}"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271528-81C5-4FED-9685-7F90EE85FF5E}"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71528-81C5-4FED-9685-7F90EE85FF5E}"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271528-81C5-4FED-9685-7F90EE85FF5E}"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BIBLIA[1].JPG"/>
          <p:cNvPicPr>
            <a:picLocks noChangeAspect="1"/>
          </p:cNvPicPr>
          <p:nvPr/>
        </p:nvPicPr>
        <p:blipFill>
          <a:blip r:embed="rId2" cstate="print">
            <a:lum contrast="10000"/>
          </a:blip>
          <a:stretch>
            <a:fillRect/>
          </a:stretch>
        </p:blipFill>
        <p:spPr>
          <a:xfrm>
            <a:off x="0" y="-142900"/>
            <a:ext cx="9144000" cy="7000900"/>
          </a:xfrm>
          <a:prstGeom prst="rect">
            <a:avLst/>
          </a:prstGeom>
        </p:spPr>
      </p:pic>
      <p:sp>
        <p:nvSpPr>
          <p:cNvPr id="2" name="1 Título"/>
          <p:cNvSpPr>
            <a:spLocks noGrp="1"/>
          </p:cNvSpPr>
          <p:nvPr>
            <p:ph type="ctrTitle"/>
          </p:nvPr>
        </p:nvSpPr>
        <p:spPr>
          <a:xfrm>
            <a:off x="714348" y="4714884"/>
            <a:ext cx="7772400" cy="1470025"/>
          </a:xfrm>
        </p:spPr>
        <p:txBody>
          <a:bodyPr/>
          <a:lstStyle>
            <a:lvl1pPr algn="ctr">
              <a:defRPr sz="4000" b="1">
                <a:ln>
                  <a:solidFill>
                    <a:sysClr val="windowText" lastClr="000000"/>
                  </a:solidFill>
                </a:ln>
                <a:solidFill>
                  <a:srgbClr val="FF9900"/>
                </a:solidFill>
              </a:defRPr>
            </a:lvl1pPr>
          </a:lstStyle>
          <a:p>
            <a:r>
              <a:rPr lang="en-US" smtClean="0"/>
              <a:t>Click to edit Master title style</a:t>
            </a:r>
            <a:endParaRPr lang="en-U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429684" cy="642942"/>
          </a:xfrm>
        </p:spPr>
        <p:txBody>
          <a:bodyPr/>
          <a:lstStyle>
            <a:lvl1pPr>
              <a:defRPr sz="3500" b="1" i="1" cap="none" spc="0">
                <a:ln w="18415" cmpd="sng">
                  <a:solidFill>
                    <a:schemeClr val="tx1"/>
                  </a:solidFill>
                  <a:prstDash val="solid"/>
                </a:ln>
                <a:solidFill>
                  <a:srgbClr val="FF9900"/>
                </a:solidFill>
                <a:effectLst/>
                <a:latin typeface="Arial Black" pitchFamily="34" charset="0"/>
              </a:defRPr>
            </a:lvl1pPr>
          </a:lstStyle>
          <a:p>
            <a:r>
              <a:rPr lang="en-US" smtClean="0"/>
              <a:t>Click to edit Master title style</a:t>
            </a:r>
            <a:endParaRPr lang="en-US" dirty="0"/>
          </a:p>
        </p:txBody>
      </p:sp>
      <p:sp>
        <p:nvSpPr>
          <p:cNvPr id="3" name="2 Marcador de contenido"/>
          <p:cNvSpPr>
            <a:spLocks noGrp="1"/>
          </p:cNvSpPr>
          <p:nvPr>
            <p:ph idx="1"/>
          </p:nvPr>
        </p:nvSpPr>
        <p:spPr>
          <a:xfrm>
            <a:off x="428596" y="1142984"/>
            <a:ext cx="8429684" cy="4983179"/>
          </a:xfrm>
        </p:spPr>
        <p:txBody>
          <a:bodyPr/>
          <a:lstStyle>
            <a:lvl1pPr>
              <a:defRPr b="1">
                <a:ln>
                  <a:solidFill>
                    <a:schemeClr val="tx1"/>
                  </a:solidFill>
                </a:ln>
                <a:solidFill>
                  <a:schemeClr val="bg1"/>
                </a:solidFill>
              </a:defRPr>
            </a:lvl1pPr>
            <a:lvl2pPr>
              <a:defRPr b="1">
                <a:ln>
                  <a:solidFill>
                    <a:schemeClr val="tx1"/>
                  </a:solidFill>
                </a:ln>
                <a:solidFill>
                  <a:schemeClr val="bg1"/>
                </a:solidFill>
              </a:defRPr>
            </a:lvl2pPr>
            <a:lvl3pPr>
              <a:defRPr b="1">
                <a:ln>
                  <a:solidFill>
                    <a:schemeClr val="tx1"/>
                  </a:solidFill>
                </a:ln>
                <a:solidFill>
                  <a:schemeClr val="bg1"/>
                </a:solidFill>
              </a:defRPr>
            </a:lvl3pPr>
            <a:lvl4pPr>
              <a:defRPr b="1">
                <a:ln>
                  <a:solidFill>
                    <a:schemeClr val="tx1"/>
                  </a:solidFill>
                </a:ln>
                <a:solidFill>
                  <a:schemeClr val="bg1"/>
                </a:solidFill>
              </a:defRPr>
            </a:lvl4pPr>
            <a:lvl5pPr>
              <a:defRPr b="1">
                <a:ln>
                  <a:solidFill>
                    <a:schemeClr val="tx1"/>
                  </a:solidFill>
                </a:ln>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7BB04B0-A549-48D5-86FE-EFC9FC9854B7}"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8E781A-F8EA-4E95-8603-63C5C4E2849E}" type="slidenum">
              <a:rPr lang="en-US" smtClean="0"/>
              <a:pPr/>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8D868-FA83-4B35-8E66-332A60F97674}"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5FBDDF-3529-4461-A0BD-64D169CD6395}" type="slidenum">
              <a:rPr lang="en-US" smtClean="0"/>
              <a:pPr/>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ED8B5-F664-4F77-A181-C32FA42A12BE}" type="slidenum">
              <a:rPr lang="en-US" smtClean="0"/>
              <a:pPr/>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7A65DF-DD3F-444B-82DA-1FE58604B7B6}" type="slidenum">
              <a:rPr lang="en-US" smtClean="0"/>
              <a:pPr/>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A0E48-14D5-4966-8833-E9EF7A9207CE}" type="slidenum">
              <a:rPr lang="en-US" smtClean="0"/>
              <a:pPr/>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971C3D-250C-439B-A3FF-334EEB877158}" type="slidenum">
              <a:rPr lang="en-US" smtClean="0"/>
              <a:pPr/>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0D02D2-EF91-462E-BAB5-9DED85B2132F}" type="slidenum">
              <a:rPr lang="en-US" smtClean="0"/>
              <a:pPr/>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78F37-0D81-4ECC-BC01-DF1AB36E6531}" type="slidenum">
              <a:rPr lang="en-US" smtClean="0"/>
              <a:pPr/>
              <a:t>‹#›</a:t>
            </a:fld>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0B194-705A-4488-B9C2-5ACD3D476EDD}" type="slidenum">
              <a:rPr lang="en-US" smtClean="0"/>
              <a:pPr/>
              <a:t>‹#›</a:t>
            </a:fld>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96447F-C933-4073-9B11-08A3370E28BA}" type="slidenum">
              <a:rPr lang="en-US" smtClean="0"/>
              <a:pPr/>
              <a:t>‹#›</a:t>
            </a:fld>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6.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8.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0.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image" Target="../media/image13.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2.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1.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7.xml"/><Relationship Id="rId1" Type="http://schemas.openxmlformats.org/officeDocument/2006/relationships/slideLayout" Target="../slideLayouts/slideLayout71.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Lst>
  <p:hf sldNum="0" hdr="0" ftr="0" dt="0"/>
  <p:txStyles>
    <p:titleStyle>
      <a:lvl1pPr algn="ctr" defTabSz="914400" rtl="0" eaLnBrk="1" latinLnBrk="0" hangingPunct="1">
        <a:spcBef>
          <a:spcPct val="0"/>
        </a:spcBef>
        <a:buNone/>
        <a:defRPr lang="en-US" sz="4800" kern="12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610600" cy="9906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066800"/>
            <a:ext cx="86106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461125"/>
            <a:ext cx="26670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1029" name="Rectangle 5"/>
          <p:cNvSpPr>
            <a:spLocks noGrp="1" noChangeArrowheads="1"/>
          </p:cNvSpPr>
          <p:nvPr>
            <p:ph type="ftr" sz="quarter" idx="3"/>
          </p:nvPr>
        </p:nvSpPr>
        <p:spPr bwMode="auto">
          <a:xfrm>
            <a:off x="3124200" y="6461125"/>
            <a:ext cx="30480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6400800" y="6461125"/>
            <a:ext cx="2514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ABB62C9-025D-41A9-9508-2BD78EBE0B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hf sldNum="0" hdr="0" ftr="0" dt="0"/>
  <p:txStyles>
    <p:titleStyle>
      <a:lvl1pPr algn="l" rtl="0" eaLnBrk="1" fontAlgn="base" hangingPunct="1">
        <a:spcBef>
          <a:spcPct val="0"/>
        </a:spcBef>
        <a:spcAft>
          <a:spcPct val="0"/>
        </a:spcAft>
        <a:defRPr sz="3800" b="1">
          <a:solidFill>
            <a:schemeClr val="tx2"/>
          </a:solidFill>
          <a:latin typeface="+mj-lt"/>
          <a:ea typeface="+mj-ea"/>
          <a:cs typeface="+mj-cs"/>
        </a:defRPr>
      </a:lvl1pPr>
      <a:lvl2pPr algn="l" rtl="0" eaLnBrk="1" fontAlgn="base" hangingPunct="1">
        <a:spcBef>
          <a:spcPct val="0"/>
        </a:spcBef>
        <a:spcAft>
          <a:spcPct val="0"/>
        </a:spcAft>
        <a:defRPr sz="3800" b="1">
          <a:solidFill>
            <a:schemeClr val="tx2"/>
          </a:solidFill>
          <a:latin typeface="Arial" charset="0"/>
        </a:defRPr>
      </a:lvl2pPr>
      <a:lvl3pPr algn="l" rtl="0" eaLnBrk="1" fontAlgn="base" hangingPunct="1">
        <a:spcBef>
          <a:spcPct val="0"/>
        </a:spcBef>
        <a:spcAft>
          <a:spcPct val="0"/>
        </a:spcAft>
        <a:defRPr sz="3800" b="1">
          <a:solidFill>
            <a:schemeClr val="tx2"/>
          </a:solidFill>
          <a:latin typeface="Arial" charset="0"/>
        </a:defRPr>
      </a:lvl3pPr>
      <a:lvl4pPr algn="l" rtl="0" eaLnBrk="1" fontAlgn="base" hangingPunct="1">
        <a:spcBef>
          <a:spcPct val="0"/>
        </a:spcBef>
        <a:spcAft>
          <a:spcPct val="0"/>
        </a:spcAft>
        <a:defRPr sz="3800" b="1">
          <a:solidFill>
            <a:schemeClr val="tx2"/>
          </a:solidFill>
          <a:latin typeface="Arial" charset="0"/>
        </a:defRPr>
      </a:lvl4pPr>
      <a:lvl5pPr algn="l" rtl="0" eaLnBrk="1" fontAlgn="base" hangingPunct="1">
        <a:spcBef>
          <a:spcPct val="0"/>
        </a:spcBef>
        <a:spcAft>
          <a:spcPct val="0"/>
        </a:spcAft>
        <a:defRPr sz="3800" b="1">
          <a:solidFill>
            <a:schemeClr val="tx2"/>
          </a:solidFill>
          <a:latin typeface="Arial" charset="0"/>
        </a:defRPr>
      </a:lvl5pPr>
      <a:lvl6pPr marL="457200" algn="l" rtl="0" eaLnBrk="1" fontAlgn="base" hangingPunct="1">
        <a:spcBef>
          <a:spcPct val="0"/>
        </a:spcBef>
        <a:spcAft>
          <a:spcPct val="0"/>
        </a:spcAft>
        <a:defRPr sz="3800" b="1">
          <a:solidFill>
            <a:schemeClr val="tx2"/>
          </a:solidFill>
          <a:latin typeface="Arial" charset="0"/>
        </a:defRPr>
      </a:lvl6pPr>
      <a:lvl7pPr marL="914400" algn="l" rtl="0" eaLnBrk="1" fontAlgn="base" hangingPunct="1">
        <a:spcBef>
          <a:spcPct val="0"/>
        </a:spcBef>
        <a:spcAft>
          <a:spcPct val="0"/>
        </a:spcAft>
        <a:defRPr sz="3800" b="1">
          <a:solidFill>
            <a:schemeClr val="tx2"/>
          </a:solidFill>
          <a:latin typeface="Arial" charset="0"/>
        </a:defRPr>
      </a:lvl7pPr>
      <a:lvl8pPr marL="1371600" algn="l" rtl="0" eaLnBrk="1" fontAlgn="base" hangingPunct="1">
        <a:spcBef>
          <a:spcPct val="0"/>
        </a:spcBef>
        <a:spcAft>
          <a:spcPct val="0"/>
        </a:spcAft>
        <a:defRPr sz="3800" b="1">
          <a:solidFill>
            <a:schemeClr val="tx2"/>
          </a:solidFill>
          <a:latin typeface="Arial" charset="0"/>
        </a:defRPr>
      </a:lvl8pPr>
      <a:lvl9pPr marL="1828800" algn="l" rtl="0" eaLnBrk="1" fontAlgn="base" hangingPunct="1">
        <a:spcBef>
          <a:spcPct val="0"/>
        </a:spcBef>
        <a:spcAft>
          <a:spcPct val="0"/>
        </a:spcAft>
        <a:defRPr sz="38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travel_0022.jp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threePt" dir="t"/>
            </a:scene3d>
            <a:sp3d extrusionH="57150">
              <a:bevelT w="69850" h="38100" prst="cross"/>
            </a:sp3d>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71528-81C5-4FED-9685-7F90EE85FF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hf sldNum="0" hdr="0" ftr="0" dt="0"/>
  <p:txStyles>
    <p:titleStyle>
      <a:lvl1pPr algn="ctr" defTabSz="914400" rtl="0" eaLnBrk="1" latinLnBrk="0" hangingPunct="1">
        <a:spcBef>
          <a:spcPct val="0"/>
        </a:spcBef>
        <a:buNone/>
        <a:defRPr sz="4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5" descr="C:\Documents and Settings\user\Mis documentos\la biblia.bmp"/>
          <p:cNvPicPr>
            <a:picLocks noChangeAspect="1" noChangeArrowheads="1"/>
          </p:cNvPicPr>
          <p:nvPr/>
        </p:nvPicPr>
        <p:blipFill>
          <a:blip r:embed="rId13" cstate="print">
            <a:lum contrast="20000"/>
          </a:blip>
          <a:srcRect l="3623" r="3623" b="11927"/>
          <a:stretch>
            <a:fillRect/>
          </a:stretch>
        </p:blipFill>
        <p:spPr bwMode="auto">
          <a:xfrm>
            <a:off x="0" y="0"/>
            <a:ext cx="9144000" cy="6858000"/>
          </a:xfrm>
          <a:prstGeom prst="rect">
            <a:avLst/>
          </a:prstGeom>
          <a:noFill/>
        </p:spPr>
      </p:pic>
      <p:sp>
        <p:nvSpPr>
          <p:cNvPr id="2" name="1 Marcador de título"/>
          <p:cNvSpPr>
            <a:spLocks noGrp="1"/>
          </p:cNvSpPr>
          <p:nvPr>
            <p:ph type="title"/>
          </p:nvPr>
        </p:nvSpPr>
        <p:spPr>
          <a:xfrm>
            <a:off x="357158" y="214290"/>
            <a:ext cx="8358246" cy="796908"/>
          </a:xfrm>
          <a:prstGeom prst="rect">
            <a:avLst/>
          </a:prstGeom>
        </p:spPr>
        <p:txBody>
          <a:bodyPr vert="horz" lIns="91440" tIns="45720" rIns="91440" bIns="45720" rtlCol="0" anchor="ctr">
            <a:noAutofit/>
          </a:bodyPr>
          <a:lstStyle/>
          <a:p>
            <a:r>
              <a:rPr lang="en-US" smtClean="0"/>
              <a:t>Haga clic para modificar el estilo de título del patrón</a:t>
            </a:r>
            <a:endParaRPr lang="en-US" dirty="0"/>
          </a:p>
        </p:txBody>
      </p:sp>
      <p:sp>
        <p:nvSpPr>
          <p:cNvPr id="3" name="2 Marcador de texto"/>
          <p:cNvSpPr>
            <a:spLocks noGrp="1"/>
          </p:cNvSpPr>
          <p:nvPr>
            <p:ph type="body" idx="1"/>
          </p:nvPr>
        </p:nvSpPr>
        <p:spPr>
          <a:xfrm>
            <a:off x="357158" y="1357298"/>
            <a:ext cx="8358246" cy="4768865"/>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B04B0-A549-48D5-86FE-EFC9FC9854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hf sldNum="0" hdr="0" ftr="0" dt="0"/>
  <p:txStyles>
    <p:titleStyle>
      <a:lvl1pPr algn="ctr" defTabSz="914400" rtl="0" eaLnBrk="1" latinLnBrk="0" hangingPunct="1">
        <a:spcBef>
          <a:spcPct val="0"/>
        </a:spcBef>
        <a:buNone/>
        <a:defRPr sz="3800" kern="1200">
          <a:solidFill>
            <a:srgbClr val="FF9900"/>
          </a:solidFill>
          <a:latin typeface="+mj-lt"/>
          <a:ea typeface="+mj-ea"/>
          <a:cs typeface="+mj-cs"/>
        </a:defRPr>
      </a:lvl1pPr>
    </p:titleStyle>
    <p:bodyStyle>
      <a:lvl1pPr marL="342900" indent="-342900" algn="just" defTabSz="914400" rtl="0" eaLnBrk="1" latinLnBrk="0" hangingPunct="1">
        <a:spcBef>
          <a:spcPct val="20000"/>
        </a:spcBef>
        <a:buFont typeface="Arial" pitchFamily="34" charset="0"/>
        <a:buChar char="•"/>
        <a:defRPr sz="2700" kern="1200">
          <a:solidFill>
            <a:schemeClr val="bg1"/>
          </a:solidFill>
          <a:latin typeface="+mn-lt"/>
          <a:ea typeface="+mn-ea"/>
          <a:cs typeface="+mn-cs"/>
        </a:defRPr>
      </a:lvl1pPr>
      <a:lvl2pPr marL="742950" indent="-285750" algn="just" defTabSz="914400" rtl="0" eaLnBrk="1" latinLnBrk="0" hangingPunct="1">
        <a:spcBef>
          <a:spcPct val="20000"/>
        </a:spcBef>
        <a:buFont typeface="Arial" pitchFamily="34" charset="0"/>
        <a:buChar char="–"/>
        <a:defRPr sz="2500" kern="1200">
          <a:solidFill>
            <a:schemeClr val="bg1"/>
          </a:solidFill>
          <a:latin typeface="+mn-lt"/>
          <a:ea typeface="+mn-ea"/>
          <a:cs typeface="+mn-cs"/>
        </a:defRPr>
      </a:lvl2pPr>
      <a:lvl3pPr marL="1143000" indent="-228600" algn="just" defTabSz="914400" rtl="0" eaLnBrk="1" latinLnBrk="0" hangingPunct="1">
        <a:spcBef>
          <a:spcPct val="20000"/>
        </a:spcBef>
        <a:buFont typeface="Arial" pitchFamily="34" charset="0"/>
        <a:buChar char="•"/>
        <a:defRPr sz="2300" kern="1200">
          <a:solidFill>
            <a:schemeClr val="bg1"/>
          </a:solidFill>
          <a:latin typeface="+mn-lt"/>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just"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s_Diagonal_smoke_1920x1200.jpg"/>
          <p:cNvPicPr>
            <a:picLocks noChangeAspect="1"/>
          </p:cNvPicPr>
          <p:nvPr/>
        </p:nvPicPr>
        <p:blipFill>
          <a:blip r:embed="rId13" cstate="print"/>
          <a:srcRect t="5370" b="333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07A60-F620-4A80-A400-59849147EB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Lst>
  <p:transition/>
  <p:hf sldNum="0" hdr="0" ftr="0" dt="0"/>
  <p:txStyles>
    <p:titleStyle>
      <a:lvl1pPr algn="ctr" defTabSz="914400" rtl="0" eaLnBrk="1" latinLnBrk="0" hangingPunct="1">
        <a:spcBef>
          <a:spcPct val="0"/>
        </a:spcBef>
        <a:buNone/>
        <a:defRPr sz="4400" kern="1200">
          <a:solidFill>
            <a:schemeClr val="bg1"/>
          </a:solidFill>
          <a:latin typeface="Smoke-Rasterized"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Lucida Bright"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Lucida Bright"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Lucida Bright"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Lucida Bright"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Lucida Bright"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 id="2147484273" r:id="rId12"/>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275" r:id="rId1"/>
  </p:sldLayoutIdLst>
  <p:transition>
    <p:fade/>
  </p:transition>
  <p:hf sldNum="0"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ChangeArrowheads="1"/>
          </p:cNvSpPr>
          <p:nvPr/>
        </p:nvSpPr>
        <p:spPr bwMode="auto">
          <a:xfrm>
            <a:off x="457200" y="990600"/>
            <a:ext cx="4572000" cy="1176338"/>
          </a:xfrm>
          <a:prstGeom prst="rect">
            <a:avLst/>
          </a:prstGeom>
          <a:noFill/>
          <a:ln w="9525">
            <a:noFill/>
            <a:miter lim="800000"/>
            <a:headEnd/>
            <a:tailEnd/>
          </a:ln>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GSEM 534</a:t>
            </a:r>
          </a:p>
          <a:p>
            <a: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Lecture #6</a:t>
            </a:r>
          </a:p>
        </p:txBody>
      </p:sp>
      <p:sp>
        <p:nvSpPr>
          <p:cNvPr id="18435" name="Text Box 7"/>
          <p:cNvSpPr txBox="1">
            <a:spLocks noChangeArrowheads="1"/>
          </p:cNvSpPr>
          <p:nvPr/>
        </p:nvSpPr>
        <p:spPr bwMode="auto">
          <a:xfrm>
            <a:off x="4403725" y="3421063"/>
            <a:ext cx="184150" cy="579437"/>
          </a:xfrm>
          <a:prstGeom prst="rect">
            <a:avLst/>
          </a:prstGeom>
          <a:noFill/>
          <a:ln w="9525">
            <a:noFill/>
            <a:miter lim="800000"/>
            <a:headEnd/>
            <a:tailEnd/>
          </a:ln>
        </p:spPr>
        <p:txBody>
          <a:bodyPr>
            <a:spAutoFit/>
          </a:bodyPr>
          <a:lstStyle/>
          <a:p>
            <a:pPr>
              <a:spcBef>
                <a:spcPct val="50000"/>
              </a:spcBef>
            </a:pPr>
            <a:endParaRPr lang="en-US" dirty="0"/>
          </a:p>
        </p:txBody>
      </p:sp>
      <p:sp>
        <p:nvSpPr>
          <p:cNvPr id="138248" name="Rectangle 8"/>
          <p:cNvSpPr>
            <a:spLocks noChangeArrowheads="1"/>
          </p:cNvSpPr>
          <p:nvPr/>
        </p:nvSpPr>
        <p:spPr bwMode="auto">
          <a:xfrm>
            <a:off x="228600" y="2514600"/>
            <a:ext cx="4724400" cy="2886944"/>
          </a:xfrm>
          <a:prstGeom prst="rect">
            <a:avLst/>
          </a:prstGeom>
          <a:noFill/>
          <a:ln w="9525">
            <a:noFill/>
            <a:miter lim="800000"/>
            <a:headEnd/>
            <a:tailEnd/>
          </a:ln>
          <a:effec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buFontTx/>
              <a:buNone/>
              <a:defRPr/>
            </a:pPr>
            <a:r>
              <a:rPr lang="en-US" sz="3600" b="1" dirty="0">
                <a:ln w="11430"/>
                <a:solidFill>
                  <a:srgbClr val="EDB71F"/>
                </a:solidFill>
                <a:effectLst>
                  <a:outerShdw blurRad="80000" dist="40000" dir="5040000" algn="tl">
                    <a:srgbClr val="000000">
                      <a:alpha val="30000"/>
                    </a:srgbClr>
                  </a:outerShdw>
                </a:effectLst>
              </a:rPr>
              <a:t>A </a:t>
            </a:r>
            <a:r>
              <a:rPr lang="en-US" b="1" dirty="0">
                <a:ln w="11430"/>
                <a:solidFill>
                  <a:srgbClr val="EDB71F"/>
                </a:solidFill>
                <a:effectLst>
                  <a:outerShdw blurRad="80000" dist="40000" dir="5040000" algn="tl">
                    <a:srgbClr val="000000">
                      <a:alpha val="30000"/>
                    </a:srgbClr>
                  </a:outerShdw>
                </a:effectLst>
              </a:rPr>
              <a:t>Hermeneutical  Method for the Writings of Ellen White</a:t>
            </a:r>
          </a:p>
          <a:p>
            <a:pPr>
              <a:buFontTx/>
              <a:buNone/>
              <a:defRPr/>
            </a:pPr>
            <a:endParaRPr lang="en-US" b="1" dirty="0">
              <a:ln w="11430"/>
              <a:solidFill>
                <a:srgbClr val="EDB71F"/>
              </a:solidFill>
              <a:effectLst>
                <a:outerShdw blurRad="80000" dist="40000" dir="5040000" algn="tl">
                  <a:srgbClr val="000000">
                    <a:alpha val="30000"/>
                  </a:srgbClr>
                </a:outerShdw>
              </a:effectLst>
            </a:endParaRPr>
          </a:p>
          <a:p>
            <a:pPr>
              <a:defRPr/>
            </a:pPr>
            <a:r>
              <a:rPr lang="en-US" sz="3600" b="1" dirty="0">
                <a:ln w="11430"/>
                <a:solidFill>
                  <a:srgbClr val="EDB71F"/>
                </a:solidFill>
                <a:effectLst>
                  <a:outerShdw blurRad="80000" dist="40000" dir="5040000" algn="tl">
                    <a:srgbClr val="000000">
                      <a:alpha val="30000"/>
                    </a:srgbClr>
                  </a:outerShdw>
                </a:effectLst>
              </a:rPr>
              <a:t>Part I:  Who Needs It?</a:t>
            </a:r>
          </a:p>
        </p:txBody>
      </p:sp>
      <p:pic>
        <p:nvPicPr>
          <p:cNvPr id="18437" name="Picture 8"/>
          <p:cNvPicPr>
            <a:picLocks noChangeAspect="1"/>
          </p:cNvPicPr>
          <p:nvPr/>
        </p:nvPicPr>
        <p:blipFill>
          <a:blip r:embed="rId3"/>
          <a:srcRect/>
          <a:stretch>
            <a:fillRect/>
          </a:stretch>
        </p:blipFill>
        <p:spPr bwMode="auto">
          <a:xfrm>
            <a:off x="5181600" y="685800"/>
            <a:ext cx="3733800" cy="505142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0" y="228600"/>
            <a:ext cx="7772400" cy="1143000"/>
          </a:xfrm>
        </p:spPr>
        <p:txBody>
          <a:bodyPr/>
          <a:lstStyle/>
          <a:p>
            <a:pPr eaLnBrk="1" hangingPunct="1"/>
            <a:r>
              <a:rPr lang="en-US" sz="3200" smtClean="0">
                <a:latin typeface="Times New Roman" pitchFamily="-105" charset="0"/>
                <a:cs typeface="Times New Roman" pitchFamily="-105" charset="0"/>
              </a:rPr>
              <a:t>Why Some Think There Is </a:t>
            </a:r>
            <a:br>
              <a:rPr lang="en-US" sz="3200" smtClean="0">
                <a:latin typeface="Times New Roman" pitchFamily="-105" charset="0"/>
                <a:cs typeface="Times New Roman" pitchFamily="-105" charset="0"/>
              </a:rPr>
            </a:br>
            <a:r>
              <a:rPr lang="en-US" sz="3200" smtClean="0">
                <a:latin typeface="Times New Roman" pitchFamily="-105" charset="0"/>
                <a:cs typeface="Times New Roman" pitchFamily="-105" charset="0"/>
              </a:rPr>
              <a:t>No Need For Hermeneutics</a:t>
            </a:r>
          </a:p>
        </p:txBody>
      </p:sp>
      <p:sp>
        <p:nvSpPr>
          <p:cNvPr id="27651" name="Rectangle 3"/>
          <p:cNvSpPr>
            <a:spLocks noGrp="1" noChangeArrowheads="1"/>
          </p:cNvSpPr>
          <p:nvPr>
            <p:ph idx="1"/>
          </p:nvPr>
        </p:nvSpPr>
        <p:spPr>
          <a:xfrm>
            <a:off x="685800" y="1752600"/>
            <a:ext cx="7772400" cy="3810000"/>
          </a:xfrm>
        </p:spPr>
        <p:txBody>
          <a:bodyPr/>
          <a:lstStyle/>
          <a:p>
            <a:pPr eaLnBrk="1" hangingPunct="1"/>
            <a:r>
              <a:rPr lang="en-US" dirty="0" smtClean="0">
                <a:latin typeface="Times New Roman" pitchFamily="-105" charset="0"/>
                <a:cs typeface="Times New Roman" pitchFamily="-105" charset="0"/>
              </a:rPr>
              <a:t>They say, “Take it just as it reads, in plain English.  You don’t need hermeneutical rules to interpret inspired writings.”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152400"/>
            <a:ext cx="7772400" cy="1143000"/>
          </a:xfrm>
        </p:spPr>
        <p:txBody>
          <a:bodyPr/>
          <a:lstStyle/>
          <a:p>
            <a:pPr eaLnBrk="1" hangingPunct="1"/>
            <a:r>
              <a:rPr lang="en-US" sz="3200" smtClean="0">
                <a:latin typeface="Times New Roman" pitchFamily="-105" charset="0"/>
                <a:cs typeface="Times New Roman" pitchFamily="-105" charset="0"/>
              </a:rPr>
              <a:t>Why Some Think There Is </a:t>
            </a:r>
            <a:br>
              <a:rPr lang="en-US" sz="3200" smtClean="0">
                <a:latin typeface="Times New Roman" pitchFamily="-105" charset="0"/>
                <a:cs typeface="Times New Roman" pitchFamily="-105" charset="0"/>
              </a:rPr>
            </a:br>
            <a:r>
              <a:rPr lang="en-US" sz="3200" smtClean="0">
                <a:latin typeface="Times New Roman" pitchFamily="-105" charset="0"/>
                <a:cs typeface="Times New Roman" pitchFamily="-105" charset="0"/>
              </a:rPr>
              <a:t>No Need For Hermeneutics</a:t>
            </a:r>
          </a:p>
        </p:txBody>
      </p:sp>
      <p:sp>
        <p:nvSpPr>
          <p:cNvPr id="59395" name="Rectangle 3"/>
          <p:cNvSpPr>
            <a:spLocks noGrp="1" noChangeArrowheads="1"/>
          </p:cNvSpPr>
          <p:nvPr>
            <p:ph idx="1"/>
          </p:nvPr>
        </p:nvSpPr>
        <p:spPr>
          <a:xfrm>
            <a:off x="609600" y="2057400"/>
            <a:ext cx="8153400" cy="4114800"/>
          </a:xfrm>
        </p:spPr>
        <p:txBody>
          <a:bodyPr>
            <a:normAutofit/>
          </a:bodyPr>
          <a:lstStyle/>
          <a:p>
            <a:pPr eaLnBrk="1" hangingPunct="1">
              <a:defRPr/>
            </a:pPr>
            <a:r>
              <a:rPr lang="en-US" dirty="0" smtClean="0">
                <a:latin typeface="Times New Roman" pitchFamily="-105" charset="0"/>
              </a:rPr>
              <a:t>Ellen White did say, “Take the word of God just as it reads” (UL 144)</a:t>
            </a:r>
          </a:p>
          <a:p>
            <a:pPr eaLnBrk="1" hangingPunct="1">
              <a:defRPr/>
            </a:pPr>
            <a:r>
              <a:rPr lang="en-US" dirty="0" smtClean="0">
                <a:latin typeface="Times New Roman" pitchFamily="-105" charset="0"/>
              </a:rPr>
              <a:t>but she </a:t>
            </a:r>
            <a:r>
              <a:rPr lang="en-US" b="1" dirty="0" smtClean="0">
                <a:effectLst>
                  <a:outerShdw blurRad="38100" dist="38100" dir="2700000" algn="tl">
                    <a:srgbClr val="C0C0C0"/>
                  </a:outerShdw>
                </a:effectLst>
                <a:latin typeface="Times New Roman" pitchFamily="-105" charset="0"/>
              </a:rPr>
              <a:t>meant</a:t>
            </a:r>
            <a:r>
              <a:rPr lang="en-US" dirty="0" smtClean="0">
                <a:latin typeface="Times New Roman" pitchFamily="-105" charset="0"/>
              </a:rPr>
              <a:t> the plain meaning of the </a:t>
            </a:r>
            <a:r>
              <a:rPr lang="en-US" b="1" dirty="0" smtClean="0">
                <a:effectLst>
                  <a:outerShdw blurRad="38100" dist="38100" dir="2700000" algn="tl">
                    <a:srgbClr val="C0C0C0"/>
                  </a:outerShdw>
                </a:effectLst>
                <a:latin typeface="Times New Roman" pitchFamily="-105" charset="0"/>
              </a:rPr>
              <a:t>totality</a:t>
            </a:r>
            <a:r>
              <a:rPr lang="en-US" dirty="0" smtClean="0">
                <a:latin typeface="Times New Roman" pitchFamily="-105" charset="0"/>
              </a:rPr>
              <a:t> of Scripture on a topic, not necessarily the apparent meaning of an </a:t>
            </a:r>
            <a:r>
              <a:rPr lang="en-US" b="1" dirty="0" smtClean="0">
                <a:effectLst>
                  <a:outerShdw blurRad="38100" dist="38100" dir="2700000" algn="tl">
                    <a:srgbClr val="C0C0C0"/>
                  </a:outerShdw>
                </a:effectLst>
                <a:latin typeface="Times New Roman" pitchFamily="-105" charset="0"/>
              </a:rPr>
              <a:t>isolated text</a:t>
            </a:r>
            <a:r>
              <a:rPr lang="en-US" dirty="0" smtClean="0">
                <a:latin typeface="Times New Roman" pitchFamily="-105"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0" y="152400"/>
            <a:ext cx="7772400" cy="1143000"/>
          </a:xfrm>
        </p:spPr>
        <p:txBody>
          <a:bodyPr>
            <a:noAutofit/>
          </a:bodyPr>
          <a:lstStyle/>
          <a:p>
            <a:pPr eaLnBrk="1" hangingPunct="1"/>
            <a:r>
              <a:rPr lang="en-US" sz="3600" dirty="0" smtClean="0">
                <a:latin typeface="Times New Roman" pitchFamily="-105" charset="0"/>
                <a:cs typeface="Times New Roman" pitchFamily="-105" charset="0"/>
              </a:rPr>
              <a:t>The “plain meaning” is not always equally “plain” to all believers</a:t>
            </a:r>
          </a:p>
        </p:txBody>
      </p:sp>
      <p:sp>
        <p:nvSpPr>
          <p:cNvPr id="29699" name="Rectangle 3"/>
          <p:cNvSpPr>
            <a:spLocks noGrp="1" noChangeArrowheads="1"/>
          </p:cNvSpPr>
          <p:nvPr>
            <p:ph idx="1"/>
          </p:nvPr>
        </p:nvSpPr>
        <p:spPr>
          <a:xfrm>
            <a:off x="685800" y="1752600"/>
            <a:ext cx="7772400" cy="4648200"/>
          </a:xfrm>
        </p:spPr>
        <p:txBody>
          <a:bodyPr/>
          <a:lstStyle/>
          <a:p>
            <a:pPr eaLnBrk="1" hangingPunct="1"/>
            <a:endParaRPr lang="en-US" dirty="0" smtClean="0">
              <a:latin typeface="Times New Roman" pitchFamily="-105" charset="0"/>
              <a:cs typeface="Times New Roman" pitchFamily="-105" charset="0"/>
            </a:endParaRPr>
          </a:p>
          <a:p>
            <a:pPr eaLnBrk="1" hangingPunct="1"/>
            <a:r>
              <a:rPr lang="en-US" dirty="0" smtClean="0">
                <a:latin typeface="Times New Roman" pitchFamily="-105" charset="0"/>
                <a:cs typeface="Times New Roman" pitchFamily="-105" charset="0"/>
              </a:rPr>
              <a:t>Does the commandment, “Thou </a:t>
            </a:r>
            <a:r>
              <a:rPr lang="en-US" dirty="0" err="1" smtClean="0">
                <a:latin typeface="Times New Roman" pitchFamily="-105" charset="0"/>
                <a:cs typeface="Times New Roman" pitchFamily="-105" charset="0"/>
              </a:rPr>
              <a:t>shalt</a:t>
            </a:r>
            <a:r>
              <a:rPr lang="en-US" dirty="0" smtClean="0">
                <a:latin typeface="Times New Roman" pitchFamily="-105" charset="0"/>
                <a:cs typeface="Times New Roman" pitchFamily="-105" charset="0"/>
              </a:rPr>
              <a:t> not kill,” forbid killing insects?</a:t>
            </a:r>
          </a:p>
          <a:p>
            <a:pPr eaLnBrk="1" hangingPunct="1"/>
            <a:endParaRPr lang="en-US" dirty="0" smtClean="0">
              <a:latin typeface="Times New Roman" pitchFamily="-105" charset="0"/>
              <a:cs typeface="Times New Roman" pitchFamily="-105" charset="0"/>
            </a:endParaRPr>
          </a:p>
          <a:p>
            <a:pPr eaLnBrk="1" hangingPunct="1"/>
            <a:r>
              <a:rPr lang="en-US" dirty="0" smtClean="0">
                <a:latin typeface="Times New Roman" pitchFamily="-105" charset="0"/>
                <a:cs typeface="Times New Roman" pitchFamily="-105" charset="0"/>
              </a:rPr>
              <a:t>Some Adventists in 1901 thought so, but EGW said this was “not according to sound reasoning” (Ms 70, 1901, in 3 SM 329</a:t>
            </a:r>
            <a:r>
              <a:rPr lang="en-US" smtClean="0">
                <a:latin typeface="Times New Roman" pitchFamily="-105" charset="0"/>
                <a:cs typeface="Times New Roman" pitchFamily="-105" charset="0"/>
              </a:rPr>
              <a:t>; cf. CW </a:t>
            </a:r>
            <a:r>
              <a:rPr lang="en-US" dirty="0" smtClean="0">
                <a:latin typeface="Times New Roman" pitchFamily="-105" charset="0"/>
                <a:cs typeface="Times New Roman" pitchFamily="-105" charset="0"/>
              </a:rPr>
              <a:t>47).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2000" y="457200"/>
            <a:ext cx="7583488" cy="752475"/>
          </a:xfrm>
        </p:spPr>
        <p:txBody>
          <a:bodyPr/>
          <a:lstStyle/>
          <a:p>
            <a:pPr eaLnBrk="1" hangingPunct="1"/>
            <a:r>
              <a:rPr lang="en-US" sz="3600" smtClean="0">
                <a:latin typeface="Times New Roman" pitchFamily="-105" charset="0"/>
                <a:cs typeface="Times New Roman" pitchFamily="-105" charset="0"/>
              </a:rPr>
              <a:t>Dangers in a Misuse of Hermeneutics </a:t>
            </a:r>
          </a:p>
        </p:txBody>
      </p:sp>
      <p:sp>
        <p:nvSpPr>
          <p:cNvPr id="30723" name="Rectangle 3"/>
          <p:cNvSpPr>
            <a:spLocks noGrp="1" noChangeArrowheads="1"/>
          </p:cNvSpPr>
          <p:nvPr>
            <p:ph idx="1"/>
          </p:nvPr>
        </p:nvSpPr>
        <p:spPr/>
        <p:txBody>
          <a:bodyPr/>
          <a:lstStyle/>
          <a:p>
            <a:pPr eaLnBrk="1" hangingPunct="1"/>
            <a:r>
              <a:rPr lang="en-US" smtClean="0">
                <a:latin typeface="Times New Roman" pitchFamily="-105" charset="0"/>
                <a:cs typeface="Times New Roman" pitchFamily="-105" charset="0"/>
              </a:rPr>
              <a:t>Danger 1:  Rules of interpretation can be misused to water down the inspired message:</a:t>
            </a:r>
          </a:p>
          <a:p>
            <a:pPr eaLnBrk="1" hangingPunct="1"/>
            <a:r>
              <a:rPr lang="en-US" smtClean="0">
                <a:latin typeface="Times New Roman" pitchFamily="-105" charset="0"/>
                <a:cs typeface="Times New Roman" pitchFamily="-105" charset="0"/>
              </a:rPr>
              <a:t>“Thus you have made the commandment of God of no effect by your tradition” (Matthew 15:4-6).</a:t>
            </a:r>
          </a:p>
          <a:p>
            <a:pPr eaLnBrk="1" hangingPunct="1"/>
            <a:endParaRPr lang="en-US" smtClean="0">
              <a:latin typeface="Times New Roman" pitchFamily="-105" charset="0"/>
              <a:cs typeface="Times New Roman" pitchFamily="-105"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38200" y="0"/>
            <a:ext cx="7772400" cy="1143000"/>
          </a:xfrm>
        </p:spPr>
        <p:txBody>
          <a:bodyPr/>
          <a:lstStyle/>
          <a:p>
            <a:pPr eaLnBrk="1" hangingPunct="1"/>
            <a:r>
              <a:rPr lang="en-US" sz="3600" smtClean="0">
                <a:latin typeface="Times New Roman" pitchFamily="-105" charset="0"/>
                <a:cs typeface="Times New Roman" pitchFamily="-105" charset="0"/>
              </a:rPr>
              <a:t>Testimonies 5: 691</a:t>
            </a:r>
            <a:endParaRPr lang="en-US" smtClean="0">
              <a:latin typeface="Times New Roman" pitchFamily="-105" charset="0"/>
              <a:cs typeface="Times New Roman" pitchFamily="-105" charset="0"/>
            </a:endParaRPr>
          </a:p>
        </p:txBody>
      </p:sp>
      <p:sp>
        <p:nvSpPr>
          <p:cNvPr id="31747" name="Rectangle 3"/>
          <p:cNvSpPr>
            <a:spLocks noGrp="1" noChangeArrowheads="1"/>
          </p:cNvSpPr>
          <p:nvPr>
            <p:ph idx="1"/>
          </p:nvPr>
        </p:nvSpPr>
        <p:spPr>
          <a:xfrm>
            <a:off x="762000" y="1905000"/>
            <a:ext cx="7772400" cy="4114800"/>
          </a:xfrm>
        </p:spPr>
        <p:txBody>
          <a:bodyPr>
            <a:normAutofit fontScale="92500" lnSpcReduction="20000"/>
          </a:bodyPr>
          <a:lstStyle/>
          <a:p>
            <a:pPr eaLnBrk="1" hangingPunct="1"/>
            <a:r>
              <a:rPr lang="en-US" dirty="0" smtClean="0">
                <a:latin typeface="Times New Roman" pitchFamily="-105" charset="0"/>
                <a:cs typeface="Times New Roman" pitchFamily="-105" charset="0"/>
              </a:rPr>
              <a:t>“And now, brethren, I entreat you not to interpose between me and the people, and turn away the light which God would have come to them. Do not by your criticisms take out all the force, all the point and power, from the Testimonies. Do not feel that you can dissect them to suit your own ideas, claiming that God has given you ability to discern what is light from heaven and what is the expression of mere human wisdom.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0"/>
            <a:ext cx="7772400" cy="1143000"/>
          </a:xfrm>
        </p:spPr>
        <p:txBody>
          <a:bodyPr/>
          <a:lstStyle/>
          <a:p>
            <a:pPr eaLnBrk="1" hangingPunct="1"/>
            <a:r>
              <a:rPr lang="en-US" sz="3600" i="1" smtClean="0">
                <a:latin typeface="Times New Roman" pitchFamily="-105" charset="0"/>
                <a:cs typeface="Times New Roman" pitchFamily="-105" charset="0"/>
              </a:rPr>
              <a:t>Testimonies</a:t>
            </a:r>
            <a:r>
              <a:rPr lang="en-US" sz="3600" smtClean="0">
                <a:latin typeface="Times New Roman" pitchFamily="-105" charset="0"/>
                <a:cs typeface="Times New Roman" pitchFamily="-105" charset="0"/>
              </a:rPr>
              <a:t> 5: 691</a:t>
            </a:r>
          </a:p>
        </p:txBody>
      </p:sp>
      <p:sp>
        <p:nvSpPr>
          <p:cNvPr id="32771" name="Rectangle 3"/>
          <p:cNvSpPr>
            <a:spLocks noGrp="1" noChangeArrowheads="1"/>
          </p:cNvSpPr>
          <p:nvPr>
            <p:ph idx="1"/>
          </p:nvPr>
        </p:nvSpPr>
        <p:spPr>
          <a:xfrm>
            <a:off x="762000" y="1981200"/>
            <a:ext cx="7772400" cy="4114800"/>
          </a:xfrm>
        </p:spPr>
        <p:txBody>
          <a:bodyPr/>
          <a:lstStyle/>
          <a:p>
            <a:pPr eaLnBrk="1" hangingPunct="1"/>
            <a:r>
              <a:rPr lang="en-US" smtClean="0">
                <a:latin typeface="Times New Roman" pitchFamily="-105" charset="0"/>
                <a:cs typeface="Times New Roman" pitchFamily="-105" charset="0"/>
              </a:rPr>
              <a:t>“If the Testimonies speak not according to the word of God, reject them. Christ and Belial cannot be united. For Christ's sake do not confuse the minds of the people with human sophistry and skepticism, and make of none effect the work that the Lord would do.”</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04800"/>
            <a:ext cx="7772400" cy="1143000"/>
          </a:xfrm>
        </p:spPr>
        <p:txBody>
          <a:bodyPr/>
          <a:lstStyle/>
          <a:p>
            <a:pPr eaLnBrk="1" hangingPunct="1"/>
            <a:r>
              <a:rPr lang="en-US" sz="3600" smtClean="0">
                <a:solidFill>
                  <a:srgbClr val="FFFFFF"/>
                </a:solidFill>
                <a:latin typeface="Times New Roman" pitchFamily="-105" charset="0"/>
                <a:cs typeface="Times New Roman" pitchFamily="-105" charset="0"/>
              </a:rPr>
              <a:t>Interpretational  Key</a:t>
            </a:r>
          </a:p>
        </p:txBody>
      </p:sp>
      <p:sp>
        <p:nvSpPr>
          <p:cNvPr id="33795" name="Rectangle 3"/>
          <p:cNvSpPr>
            <a:spLocks noGrp="1" noChangeArrowheads="1"/>
          </p:cNvSpPr>
          <p:nvPr>
            <p:ph type="body" sz="half" idx="1"/>
          </p:nvPr>
        </p:nvSpPr>
        <p:spPr>
          <a:xfrm>
            <a:off x="685800" y="1676400"/>
            <a:ext cx="3810000" cy="4419600"/>
          </a:xfrm>
        </p:spPr>
        <p:txBody>
          <a:bodyPr>
            <a:normAutofit lnSpcReduction="10000"/>
          </a:bodyPr>
          <a:lstStyle/>
          <a:p>
            <a:pPr eaLnBrk="1" hangingPunct="1"/>
            <a:r>
              <a:rPr lang="en-US" dirty="0" smtClean="0">
                <a:solidFill>
                  <a:srgbClr val="FFFFFF"/>
                </a:solidFill>
                <a:latin typeface="Times New Roman" pitchFamily="-105" charset="0"/>
                <a:cs typeface="Times New Roman" pitchFamily="-105" charset="0"/>
              </a:rPr>
              <a:t>“The testimonies themselves will be the key that will explain the messages given, as Scripture is explained by Scripture.” </a:t>
            </a:r>
          </a:p>
          <a:p>
            <a:pPr lvl="1" eaLnBrk="1" hangingPunct="1">
              <a:buFont typeface="Wingdings 2" pitchFamily="-105" charset="2"/>
              <a:buNone/>
            </a:pPr>
            <a:r>
              <a:rPr lang="en-US" sz="2800" dirty="0" smtClean="0">
                <a:solidFill>
                  <a:srgbClr val="FFFFFF"/>
                </a:solidFill>
                <a:latin typeface="Times New Roman" pitchFamily="-105" charset="0"/>
                <a:cs typeface="Times New Roman" pitchFamily="-105" charset="0"/>
              </a:rPr>
              <a:t>			(1SM 42)</a:t>
            </a:r>
          </a:p>
        </p:txBody>
      </p:sp>
      <p:pic>
        <p:nvPicPr>
          <p:cNvPr id="33796" name="Picture 7"/>
          <p:cNvPicPr>
            <a:picLocks noChangeAspect="1"/>
          </p:cNvPicPr>
          <p:nvPr/>
        </p:nvPicPr>
        <p:blipFill>
          <a:blip r:embed="rId3"/>
          <a:srcRect/>
          <a:stretch>
            <a:fillRect/>
          </a:stretch>
        </p:blipFill>
        <p:spPr bwMode="auto">
          <a:xfrm>
            <a:off x="4572000" y="1905000"/>
            <a:ext cx="3987800" cy="26543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200" smtClean="0">
                <a:latin typeface="Times New Roman" pitchFamily="-105" charset="0"/>
                <a:cs typeface="Times New Roman" pitchFamily="-105" charset="0"/>
              </a:rPr>
              <a:t>Four Reasons Why We Need</a:t>
            </a:r>
            <a:br>
              <a:rPr lang="en-US" sz="3200" smtClean="0">
                <a:latin typeface="Times New Roman" pitchFamily="-105" charset="0"/>
                <a:cs typeface="Times New Roman" pitchFamily="-105" charset="0"/>
              </a:rPr>
            </a:br>
            <a:r>
              <a:rPr lang="en-US" sz="3200" smtClean="0">
                <a:latin typeface="Times New Roman" pitchFamily="-105" charset="0"/>
                <a:cs typeface="Times New Roman" pitchFamily="-105" charset="0"/>
              </a:rPr>
              <a:t> A Clear Hermeneutical Method</a:t>
            </a:r>
          </a:p>
        </p:txBody>
      </p:sp>
      <p:sp>
        <p:nvSpPr>
          <p:cNvPr id="34819" name="Rectangle 3"/>
          <p:cNvSpPr>
            <a:spLocks noGrp="1" noChangeArrowheads="1"/>
          </p:cNvSpPr>
          <p:nvPr>
            <p:ph idx="1"/>
          </p:nvPr>
        </p:nvSpPr>
        <p:spPr>
          <a:xfrm>
            <a:off x="381000" y="1905000"/>
            <a:ext cx="8382000" cy="4419600"/>
          </a:xfrm>
        </p:spPr>
        <p:txBody>
          <a:bodyPr>
            <a:normAutofit fontScale="92500" lnSpcReduction="20000"/>
          </a:bodyPr>
          <a:lstStyle/>
          <a:p>
            <a:pPr eaLnBrk="1" hangingPunct="1"/>
            <a:r>
              <a:rPr lang="en-US" dirty="0" smtClean="0">
                <a:latin typeface="Times New Roman" pitchFamily="-105" charset="0"/>
                <a:cs typeface="Times New Roman" pitchFamily="-105" charset="0"/>
              </a:rPr>
              <a:t>1.  </a:t>
            </a:r>
            <a:r>
              <a:rPr lang="en-US" i="1" dirty="0" smtClean="0">
                <a:latin typeface="Times New Roman" pitchFamily="-105" charset="0"/>
                <a:cs typeface="Times New Roman" pitchFamily="-105" charset="0"/>
              </a:rPr>
              <a:t>The Existence of Misinterpretation</a:t>
            </a:r>
            <a:r>
              <a:rPr lang="en-US" dirty="0" smtClean="0">
                <a:latin typeface="Times New Roman" pitchFamily="-105" charset="0"/>
                <a:cs typeface="Times New Roman" pitchFamily="-105" charset="0"/>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05" charset="0"/>
                <a:cs typeface="Times New Roman" pitchFamily="-105" charset="0"/>
              </a:rPr>
              <a:t>“Men take the testimonies the Lord has given. . . picking out a sentence here and there, taking it from its proper connection, and applying it according to their idea. Thus poor souls become bewildered, when could they read in order all that has been given, they would see the true application, and would not become confused. Much that purports to be a message from Sister White, serves the purpose of misrepresenting Sister White” (1 SM 44).</a:t>
            </a:r>
            <a:endParaRPr lang="en-US" dirty="0" smtClean="0">
              <a:solidFill>
                <a:srgbClr val="103154"/>
              </a:solidFill>
              <a:latin typeface="Times New Roman" pitchFamily="-105" charset="0"/>
              <a:cs typeface="Times New Roman" pitchFamily="-105" charset="0"/>
            </a:endParaRPr>
          </a:p>
          <a:p>
            <a:pPr eaLnBrk="1" hangingPunct="1"/>
            <a:r>
              <a:rPr lang="en-US" dirty="0" smtClean="0">
                <a:latin typeface="Times New Roman" pitchFamily="-105" charset="0"/>
                <a:cs typeface="Times New Roman" pitchFamily="-105"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62000" y="457200"/>
            <a:ext cx="7583488" cy="828675"/>
          </a:xfrm>
        </p:spPr>
        <p:txBody>
          <a:bodyPr/>
          <a:lstStyle/>
          <a:p>
            <a:pPr eaLnBrk="1" hangingPunct="1"/>
            <a:r>
              <a:rPr lang="en-US" dirty="0" smtClean="0">
                <a:latin typeface="Times New Roman" pitchFamily="-105" charset="0"/>
                <a:cs typeface="Times New Roman" pitchFamily="-105" charset="0"/>
              </a:rPr>
              <a:t>2.  </a:t>
            </a:r>
            <a:r>
              <a:rPr lang="en-US" i="1" dirty="0" smtClean="0">
                <a:latin typeface="Times New Roman" pitchFamily="-105" charset="0"/>
                <a:cs typeface="Times New Roman" pitchFamily="-105" charset="0"/>
              </a:rPr>
              <a:t>Distance:</a:t>
            </a:r>
            <a:endParaRPr lang="en-US" dirty="0" smtClean="0">
              <a:latin typeface="Times New Roman" pitchFamily="-105" charset="0"/>
              <a:cs typeface="Times New Roman" pitchFamily="-105" charset="0"/>
            </a:endParaRPr>
          </a:p>
        </p:txBody>
      </p:sp>
      <p:sp>
        <p:nvSpPr>
          <p:cNvPr id="78851" name="Rectangle 3"/>
          <p:cNvSpPr>
            <a:spLocks noGrp="1" noChangeArrowheads="1"/>
          </p:cNvSpPr>
          <p:nvPr>
            <p:ph idx="1"/>
          </p:nvPr>
        </p:nvSpPr>
        <p:spPr>
          <a:xfrm>
            <a:off x="457200" y="1981201"/>
            <a:ext cx="8229600" cy="3124199"/>
          </a:xfrm>
          <a:solidFill>
            <a:schemeClr val="bg1">
              <a:lumMod val="65000"/>
              <a:alpha val="52000"/>
            </a:schemeClr>
          </a:solidFill>
        </p:spPr>
        <p:txBody>
          <a:bodyPr>
            <a:normAutofit/>
          </a:bodyPr>
          <a:lstStyle/>
          <a:p>
            <a:pPr eaLnBrk="1" hangingPunct="1">
              <a:defRPr/>
            </a:pPr>
            <a:r>
              <a:rPr lang="en-US" dirty="0" smtClean="0">
                <a:latin typeface="+mj-lt"/>
              </a:rPr>
              <a:t>The greater our chronological, historical, theological, and linguistic </a:t>
            </a:r>
            <a:r>
              <a:rPr lang="en-US" i="1" dirty="0" smtClean="0">
                <a:latin typeface="+mj-lt"/>
              </a:rPr>
              <a:t>distance</a:t>
            </a:r>
            <a:r>
              <a:rPr lang="en-US" dirty="0" smtClean="0">
                <a:latin typeface="+mj-lt"/>
              </a:rPr>
              <a:t> from the original context in which she wrote, the more we need a hermeneutical method that pays close attention to all these areas.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457200"/>
            <a:ext cx="7583488" cy="828675"/>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05" charset="0"/>
                <a:cs typeface="Times New Roman" pitchFamily="-105" charset="0"/>
              </a:rPr>
              <a:t>3.  </a:t>
            </a:r>
            <a:r>
              <a:rPr lang="en-US"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05" charset="0"/>
                <a:cs typeface="Times New Roman" pitchFamily="-105" charset="0"/>
              </a:rPr>
              <a:t>Truth</a:t>
            </a:r>
            <a: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05" charset="0"/>
                <a:cs typeface="Times New Roman" pitchFamily="-105" charset="0"/>
              </a:rPr>
              <a:t>:</a:t>
            </a:r>
          </a:p>
        </p:txBody>
      </p:sp>
      <p:sp>
        <p:nvSpPr>
          <p:cNvPr id="36867" name="Rectangle 3"/>
          <p:cNvSpPr>
            <a:spLocks noGrp="1" noChangeArrowheads="1"/>
          </p:cNvSpPr>
          <p:nvPr>
            <p:ph idx="1"/>
          </p:nvPr>
        </p:nvSpPr>
        <p:spPr>
          <a:xfrm>
            <a:off x="1143000" y="1676400"/>
            <a:ext cx="7543800" cy="4449763"/>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buNone/>
            </a:pPr>
            <a:r>
              <a:rPr lang="en-US" dirty="0" smtClean="0">
                <a:ln/>
                <a:solidFill>
                  <a:schemeClr val="accent3"/>
                </a:solidFill>
                <a:latin typeface="Times New Roman" pitchFamily="-105" charset="0"/>
                <a:cs typeface="Times New Roman" pitchFamily="-105" charset="0"/>
              </a:rPr>
              <a:t>Our need to know the will of God — </a:t>
            </a:r>
          </a:p>
          <a:p>
            <a:pPr eaLnBrk="1" hangingPunct="1">
              <a:buNone/>
            </a:pPr>
            <a:r>
              <a:rPr lang="en-US" dirty="0" smtClean="0">
                <a:ln/>
                <a:solidFill>
                  <a:schemeClr val="accent3"/>
                </a:solidFill>
                <a:latin typeface="Times New Roman" pitchFamily="-105" charset="0"/>
                <a:cs typeface="Times New Roman" pitchFamily="-105" charset="0"/>
              </a:rPr>
              <a:t>as accurately as possible—demands a </a:t>
            </a:r>
          </a:p>
          <a:p>
            <a:pPr eaLnBrk="1" hangingPunct="1">
              <a:buNone/>
            </a:pPr>
            <a:r>
              <a:rPr lang="en-US" dirty="0" smtClean="0">
                <a:ln/>
                <a:solidFill>
                  <a:schemeClr val="accent3"/>
                </a:solidFill>
                <a:latin typeface="Times New Roman" pitchFamily="-105" charset="0"/>
                <a:cs typeface="Times New Roman" pitchFamily="-105" charset="0"/>
              </a:rPr>
              <a:t>Bible-  and Spirit-of-Prophecy-based</a:t>
            </a:r>
          </a:p>
          <a:p>
            <a:pPr eaLnBrk="1" hangingPunct="1">
              <a:buNone/>
            </a:pPr>
            <a:r>
              <a:rPr lang="en-US" dirty="0" smtClean="0">
                <a:ln/>
                <a:solidFill>
                  <a:schemeClr val="accent3"/>
                </a:solidFill>
                <a:latin typeface="Times New Roman" pitchFamily="-105" charset="0"/>
                <a:cs typeface="Times New Roman" pitchFamily="-105" charset="0"/>
              </a:rPr>
              <a:t>hermeneutical method.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Autofit/>
          </a:bodyPr>
          <a:lstStyle/>
          <a:p>
            <a:pPr eaLnBrk="1" hangingPunct="1"/>
            <a:r>
              <a:rPr lang="en-US" sz="4000" dirty="0" smtClean="0">
                <a:latin typeface="Times New Roman" pitchFamily="-105" charset="0"/>
                <a:cs typeface="Times New Roman" pitchFamily="-105" charset="0"/>
              </a:rPr>
              <a:t>A Practical Reason for the </a:t>
            </a:r>
            <a:br>
              <a:rPr lang="en-US" sz="4000" dirty="0" smtClean="0">
                <a:latin typeface="Times New Roman" pitchFamily="-105" charset="0"/>
                <a:cs typeface="Times New Roman" pitchFamily="-105" charset="0"/>
              </a:rPr>
            </a:br>
            <a:r>
              <a:rPr lang="en-US" sz="4000" dirty="0" smtClean="0">
                <a:latin typeface="Times New Roman" pitchFamily="-105" charset="0"/>
                <a:cs typeface="Times New Roman" pitchFamily="-105" charset="0"/>
              </a:rPr>
              <a:t>Importance of Hermeneutics</a:t>
            </a:r>
          </a:p>
        </p:txBody>
      </p:sp>
      <p:sp>
        <p:nvSpPr>
          <p:cNvPr id="19459" name="Rectangle 3"/>
          <p:cNvSpPr>
            <a:spLocks noGrp="1" noChangeArrowheads="1"/>
          </p:cNvSpPr>
          <p:nvPr>
            <p:ph idx="1"/>
          </p:nvPr>
        </p:nvSpPr>
        <p:spPr>
          <a:xfrm>
            <a:off x="228600" y="1828800"/>
            <a:ext cx="4038600" cy="4648200"/>
          </a:xfrm>
        </p:spPr>
        <p:txBody>
          <a:bodyPr/>
          <a:lstStyle/>
          <a:p>
            <a:pPr eaLnBrk="1" hangingPunct="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05" charset="0"/>
                <a:cs typeface="Times New Roman" pitchFamily="-105" charset="0"/>
              </a:rPr>
              <a:t>Most controversies over the use of the Ellen G. White writings are at least ostensibly related to issues of interpretation.</a:t>
            </a:r>
          </a:p>
        </p:txBody>
      </p:sp>
      <p:pic>
        <p:nvPicPr>
          <p:cNvPr id="5" name="Picture 4" descr="controvercy.jpg"/>
          <p:cNvPicPr>
            <a:picLocks noChangeAspect="1"/>
          </p:cNvPicPr>
          <p:nvPr/>
        </p:nvPicPr>
        <p:blipFill>
          <a:blip r:embed="rId3"/>
          <a:stretch>
            <a:fillRect/>
          </a:stretch>
        </p:blipFill>
        <p:spPr>
          <a:xfrm>
            <a:off x="4114800" y="2133600"/>
            <a:ext cx="4772491" cy="3962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0" y="533400"/>
            <a:ext cx="7583488" cy="676275"/>
          </a:xfrm>
        </p:spPr>
        <p:txBody>
          <a:bodyPr>
            <a:normAutofit fontScale="90000"/>
          </a:bodyPr>
          <a:lstStyle/>
          <a:p>
            <a:pPr eaLnBrk="1" hangingPunct="1"/>
            <a:r>
              <a:rPr lang="en-US" smtClean="0">
                <a:latin typeface="Times New Roman" pitchFamily="-105" charset="0"/>
                <a:cs typeface="Times New Roman" pitchFamily="-105" charset="0"/>
              </a:rPr>
              <a:t>4.  </a:t>
            </a:r>
            <a:r>
              <a:rPr lang="en-US" i="1" smtClean="0">
                <a:latin typeface="Times New Roman" pitchFamily="-105" charset="0"/>
                <a:cs typeface="Times New Roman" pitchFamily="-105" charset="0"/>
              </a:rPr>
              <a:t>Unity of the Church</a:t>
            </a:r>
          </a:p>
        </p:txBody>
      </p:sp>
      <p:sp>
        <p:nvSpPr>
          <p:cNvPr id="33795" name="Rectangle 3"/>
          <p:cNvSpPr>
            <a:spLocks noGrp="1" noChangeArrowheads="1"/>
          </p:cNvSpPr>
          <p:nvPr>
            <p:ph idx="1"/>
          </p:nvPr>
        </p:nvSpPr>
        <p:spPr/>
        <p:txBody>
          <a:bodyPr>
            <a:normAutofit/>
          </a:bodyPr>
          <a:lstStyle/>
          <a:p>
            <a:pPr eaLnBrk="1" hangingPunct="1">
              <a:defRPr/>
            </a:pPr>
            <a:r>
              <a:rPr lang="en-US" dirty="0" smtClean="0">
                <a:latin typeface="Times New Roman" pitchFamily="-105" charset="0"/>
              </a:rPr>
              <a:t>4.  The </a:t>
            </a:r>
            <a:r>
              <a:rPr lang="en-US" b="1" dirty="0" smtClean="0">
                <a:effectLst>
                  <a:outerShdw blurRad="38100" dist="38100" dir="2700000" algn="tl">
                    <a:srgbClr val="C0C0C0"/>
                  </a:outerShdw>
                </a:effectLst>
                <a:latin typeface="Times New Roman" pitchFamily="-105" charset="0"/>
              </a:rPr>
              <a:t>unity of the church</a:t>
            </a:r>
            <a:r>
              <a:rPr lang="en-US" dirty="0" smtClean="0">
                <a:latin typeface="Times New Roman" pitchFamily="-105" charset="0"/>
              </a:rPr>
              <a:t> demands a hermeneutical method that we can all agree on, yielding interpretations that we can agree 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0"/>
            <a:ext cx="7772400" cy="1143000"/>
          </a:xfrm>
        </p:spPr>
        <p:txBody>
          <a:bodyPr/>
          <a:lstStyle/>
          <a:p>
            <a:pPr eaLnBrk="1" hangingPunct="1"/>
            <a:r>
              <a:rPr lang="en-US" sz="3600" smtClean="0">
                <a:latin typeface="Times New Roman" pitchFamily="-105" charset="0"/>
                <a:cs typeface="Times New Roman" pitchFamily="-105" charset="0"/>
              </a:rPr>
              <a:t>Hermeneutical Process/Check List</a:t>
            </a:r>
            <a:endParaRPr lang="en-US" smtClean="0">
              <a:latin typeface="Times New Roman" pitchFamily="-105" charset="0"/>
              <a:cs typeface="Times New Roman" pitchFamily="-105" charset="0"/>
            </a:endParaRPr>
          </a:p>
        </p:txBody>
      </p:sp>
      <p:sp>
        <p:nvSpPr>
          <p:cNvPr id="38915" name="Rectangle 3"/>
          <p:cNvSpPr>
            <a:spLocks noGrp="1" noChangeArrowheads="1"/>
          </p:cNvSpPr>
          <p:nvPr>
            <p:ph idx="1"/>
          </p:nvPr>
        </p:nvSpPr>
        <p:spPr>
          <a:xfrm>
            <a:off x="762000" y="1600200"/>
            <a:ext cx="7772400" cy="4800600"/>
          </a:xfrm>
        </p:spPr>
        <p:txBody>
          <a:bodyPr>
            <a:normAutofit lnSpcReduction="10000"/>
          </a:bodyPr>
          <a:lstStyle/>
          <a:p>
            <a:pPr eaLnBrk="1" hangingPunct="1"/>
            <a:r>
              <a:rPr lang="en-US" dirty="0" smtClean="0">
                <a:latin typeface="Times New Roman" pitchFamily="-105" charset="0"/>
                <a:cs typeface="Times New Roman" pitchFamily="-105" charset="0"/>
              </a:rPr>
              <a:t>1.  Preparation</a:t>
            </a:r>
          </a:p>
          <a:p>
            <a:pPr eaLnBrk="1" hangingPunct="1"/>
            <a:r>
              <a:rPr lang="en-US" dirty="0" smtClean="0">
                <a:latin typeface="Times New Roman" pitchFamily="-105" charset="0"/>
                <a:cs typeface="Times New Roman" pitchFamily="-105" charset="0"/>
              </a:rPr>
              <a:t>2.  All Available Data</a:t>
            </a:r>
          </a:p>
          <a:p>
            <a:pPr eaLnBrk="1" hangingPunct="1"/>
            <a:r>
              <a:rPr lang="en-US" dirty="0" smtClean="0">
                <a:latin typeface="Times New Roman" pitchFamily="-105" charset="0"/>
                <a:cs typeface="Times New Roman" pitchFamily="-105" charset="0"/>
              </a:rPr>
              <a:t>3.  Contexts</a:t>
            </a:r>
          </a:p>
          <a:p>
            <a:pPr lvl="1" eaLnBrk="1" hangingPunct="1"/>
            <a:r>
              <a:rPr lang="en-US" sz="2800" dirty="0" smtClean="0">
                <a:latin typeface="Times New Roman" pitchFamily="-105" charset="0"/>
                <a:cs typeface="Times New Roman" pitchFamily="-105" charset="0"/>
              </a:rPr>
              <a:t>a.  Literary</a:t>
            </a:r>
          </a:p>
          <a:p>
            <a:pPr lvl="1" eaLnBrk="1" hangingPunct="1"/>
            <a:r>
              <a:rPr lang="en-US" sz="2800" dirty="0" smtClean="0">
                <a:latin typeface="Times New Roman" pitchFamily="-105" charset="0"/>
                <a:cs typeface="Times New Roman" pitchFamily="-105" charset="0"/>
              </a:rPr>
              <a:t>b.  Historical</a:t>
            </a:r>
          </a:p>
          <a:p>
            <a:pPr lvl="1" eaLnBrk="1" hangingPunct="1"/>
            <a:r>
              <a:rPr lang="en-US" sz="2800" dirty="0" smtClean="0">
                <a:latin typeface="Times New Roman" pitchFamily="-105" charset="0"/>
                <a:cs typeface="Times New Roman" pitchFamily="-105" charset="0"/>
              </a:rPr>
              <a:t>c.  Theological</a:t>
            </a:r>
          </a:p>
          <a:p>
            <a:pPr eaLnBrk="1" hangingPunct="1"/>
            <a:r>
              <a:rPr lang="en-US" dirty="0" smtClean="0">
                <a:latin typeface="Times New Roman" pitchFamily="-105" charset="0"/>
                <a:cs typeface="Times New Roman" pitchFamily="-105" charset="0"/>
              </a:rPr>
              <a:t>4.  Principles vs. Particulars</a:t>
            </a:r>
          </a:p>
          <a:p>
            <a:pPr eaLnBrk="1" hangingPunct="1"/>
            <a:r>
              <a:rPr lang="en-US" dirty="0" smtClean="0">
                <a:latin typeface="Times New Roman" pitchFamily="-105" charset="0"/>
                <a:cs typeface="Times New Roman" pitchFamily="-105" charset="0"/>
              </a:rPr>
              <a:t>5.  Specialized research and/or counsel,  	such as </a:t>
            </a:r>
            <a:r>
              <a:rPr lang="en-US" u="sng" dirty="0" smtClean="0">
                <a:latin typeface="Times New Roman" pitchFamily="-105" charset="0"/>
                <a:cs typeface="Times New Roman" pitchFamily="-105" charset="0"/>
              </a:rPr>
              <a:t>www.WhiteEstate.org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1066800" y="1905000"/>
            <a:ext cx="6705600" cy="1752600"/>
          </a:xfrm>
        </p:spPr>
        <p:txBody>
          <a:bodyPr/>
          <a:lstStyle/>
          <a:p>
            <a:pPr eaLnBrk="1" hangingPunct="1">
              <a:defRPr/>
            </a:pPr>
            <a:r>
              <a:rPr lang="en-US" dirty="0" smtClean="0">
                <a:latin typeface="Times New Roman" pitchFamily="-105" charset="0"/>
              </a:rPr>
              <a:t>The Importance of</a:t>
            </a:r>
            <a:br>
              <a:rPr lang="en-US" dirty="0" smtClean="0">
                <a:latin typeface="Times New Roman" pitchFamily="-105" charset="0"/>
              </a:rPr>
            </a:br>
            <a:r>
              <a:rPr lang="en-US" sz="4800" b="1" dirty="0" smtClean="0">
                <a:effectLst>
                  <a:outerShdw blurRad="38100" dist="38100" dir="2700000" algn="tl">
                    <a:srgbClr val="C0C0C0"/>
                  </a:outerShdw>
                </a:effectLst>
                <a:latin typeface="Times New Roman" pitchFamily="-105" charset="0"/>
              </a:rPr>
              <a:t>Preparation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ypsum-heart.jpg"/>
          <p:cNvPicPr>
            <a:picLocks noChangeAspect="1"/>
          </p:cNvPicPr>
          <p:nvPr/>
        </p:nvPicPr>
        <p:blipFill>
          <a:blip r:embed="rId3"/>
          <a:stretch>
            <a:fillRect/>
          </a:stretch>
        </p:blipFill>
        <p:spPr>
          <a:xfrm>
            <a:off x="0" y="15986"/>
            <a:ext cx="9144000" cy="6842014"/>
          </a:xfrm>
          <a:prstGeom prst="rect">
            <a:avLst/>
          </a:prstGeom>
        </p:spPr>
      </p:pic>
      <p:sp>
        <p:nvSpPr>
          <p:cNvPr id="40962" name="Rectangle 2"/>
          <p:cNvSpPr>
            <a:spLocks noGrp="1" noChangeArrowheads="1"/>
          </p:cNvSpPr>
          <p:nvPr>
            <p:ph type="title"/>
          </p:nvPr>
        </p:nvSpPr>
        <p:spPr>
          <a:xfrm>
            <a:off x="762000" y="304800"/>
            <a:ext cx="7583488" cy="981075"/>
          </a:xfrm>
        </p:spPr>
        <p:txBody>
          <a:bodyPr/>
          <a:lstStyle/>
          <a:p>
            <a:pPr eaLnBrk="1" hangingPunct="1"/>
            <a:r>
              <a:rPr lang="en-US" sz="4000" dirty="0" smtClean="0">
                <a:latin typeface="Times New Roman" pitchFamily="-105" charset="0"/>
                <a:cs typeface="Times New Roman" pitchFamily="-105" charset="0"/>
              </a:rPr>
              <a:t>Importance of Heart Preparation</a:t>
            </a:r>
            <a:r>
              <a:rPr lang="en-US" sz="2800" dirty="0" smtClean="0">
                <a:latin typeface="Times New Roman" pitchFamily="-105" charset="0"/>
                <a:cs typeface="Times New Roman" pitchFamily="-105" charset="0"/>
              </a:rPr>
              <a:t/>
            </a:r>
            <a:br>
              <a:rPr lang="en-US" sz="2800" dirty="0" smtClean="0">
                <a:latin typeface="Times New Roman" pitchFamily="-105" charset="0"/>
                <a:cs typeface="Times New Roman" pitchFamily="-105" charset="0"/>
              </a:rPr>
            </a:br>
            <a:endParaRPr lang="en-US" sz="1800" dirty="0" smtClean="0">
              <a:latin typeface="Times New Roman" pitchFamily="-105" charset="0"/>
              <a:cs typeface="Times New Roman" pitchFamily="-105" charset="0"/>
            </a:endParaRPr>
          </a:p>
        </p:txBody>
      </p:sp>
      <p:sp>
        <p:nvSpPr>
          <p:cNvPr id="40963" name="Rectangle 3"/>
          <p:cNvSpPr>
            <a:spLocks noGrp="1" noChangeArrowheads="1"/>
          </p:cNvSpPr>
          <p:nvPr>
            <p:ph idx="1"/>
          </p:nvPr>
        </p:nvSpPr>
        <p:spPr>
          <a:xfrm>
            <a:off x="838200" y="1600200"/>
            <a:ext cx="7772400" cy="4572000"/>
          </a:xfrm>
        </p:spPr>
        <p:txBody>
          <a:bodyPr>
            <a:normAutofit lnSpcReduction="10000"/>
          </a:bodyPr>
          <a:lstStyle/>
          <a:p>
            <a:pPr eaLnBrk="1" hangingPunct="1">
              <a:buFont typeface="Wingdings 2" pitchFamily="-105" charset="2"/>
              <a:buNone/>
            </a:pP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05" charset="0"/>
                <a:cs typeface="Times New Roman" pitchFamily="-105" charset="0"/>
              </a:rPr>
              <a:t>Desire of Ages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05" charset="0"/>
                <a:cs typeface="Times New Roman" pitchFamily="-105" charset="0"/>
              </a:rPr>
              <a:t>, 455-456, a comment on John 7:17</a:t>
            </a:r>
          </a:p>
          <a:p>
            <a:pPr eaLnBrk="1" hangingPunct="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05" charset="0"/>
                <a:cs typeface="Times New Roman" pitchFamily="-105" charset="0"/>
              </a:rPr>
              <a:t>“The perception and appreciation of truth, [Jesus] said, depends less upon the mind than upon the heart. Truth must be received into the soul; it claims the homage of the will. If truth could be submitted to the reason alone, pride would be no hindrance in the way of its reception. . . .”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62000" y="0"/>
            <a:ext cx="7772400" cy="1143000"/>
          </a:xfrm>
        </p:spPr>
        <p:txBody>
          <a:bodyPr/>
          <a:lstStyle/>
          <a:p>
            <a:pPr eaLnBrk="1" hangingPunct="1"/>
            <a:r>
              <a:rPr lang="en-US" sz="3600" i="1" smtClean="0">
                <a:latin typeface="Times New Roman" pitchFamily="-105" charset="0"/>
                <a:cs typeface="Times New Roman" pitchFamily="-105" charset="0"/>
              </a:rPr>
              <a:t>Desire of Ages, 455-456</a:t>
            </a:r>
            <a:endParaRPr lang="en-US" i="1" smtClean="0">
              <a:latin typeface="Times New Roman" pitchFamily="-105" charset="0"/>
              <a:cs typeface="Times New Roman" pitchFamily="-105" charset="0"/>
            </a:endParaRPr>
          </a:p>
        </p:txBody>
      </p:sp>
      <p:sp>
        <p:nvSpPr>
          <p:cNvPr id="41987" name="Rectangle 3"/>
          <p:cNvSpPr>
            <a:spLocks noGrp="1" noChangeArrowheads="1"/>
          </p:cNvSpPr>
          <p:nvPr>
            <p:ph idx="1"/>
          </p:nvPr>
        </p:nvSpPr>
        <p:spPr>
          <a:xfrm>
            <a:off x="609600" y="1676400"/>
            <a:ext cx="8001000" cy="4495800"/>
          </a:xfrm>
        </p:spPr>
        <p:txBody>
          <a:bodyPr>
            <a:normAutofit lnSpcReduction="10000"/>
          </a:bodyPr>
          <a:lstStyle/>
          <a:p>
            <a:pPr eaLnBrk="1" hangingPunct="1"/>
            <a:r>
              <a:rPr lang="en-US" dirty="0" smtClean="0">
                <a:latin typeface="Times New Roman" pitchFamily="-105" charset="0"/>
                <a:cs typeface="Times New Roman" pitchFamily="-105" charset="0"/>
              </a:rPr>
              <a:t>“But it is to be received through the work of grace in the heart; and its reception depends upon the renunciation of every sin that the Spirit of God reveals. Man's advantages for obtaining a knowledge of the truth, however great these may be, will prove of no benefit to him unless the heart is open to receive the truth and there is a conscientious surrender of every habit and practice that is opposed to its principles. . .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prayer-for-times-like-these.jpg"/>
          <p:cNvPicPr>
            <a:picLocks noChangeAspect="1"/>
          </p:cNvPicPr>
          <p:nvPr/>
        </p:nvPicPr>
        <p:blipFill>
          <a:blip r:embed="rId3"/>
          <a:stretch>
            <a:fillRect/>
          </a:stretch>
        </p:blipFill>
        <p:spPr>
          <a:xfrm>
            <a:off x="0" y="0"/>
            <a:ext cx="9144000" cy="6858000"/>
          </a:xfrm>
          <a:prstGeom prst="rect">
            <a:avLst/>
          </a:prstGeom>
        </p:spPr>
      </p:pic>
      <p:sp>
        <p:nvSpPr>
          <p:cNvPr id="43010" name="Rectangle 1026"/>
          <p:cNvSpPr>
            <a:spLocks noGrp="1" noChangeArrowheads="1"/>
          </p:cNvSpPr>
          <p:nvPr>
            <p:ph type="title"/>
          </p:nvPr>
        </p:nvSpPr>
        <p:spPr>
          <a:xfrm>
            <a:off x="762000" y="381000"/>
            <a:ext cx="7583488" cy="904875"/>
          </a:xfrm>
        </p:spPr>
        <p:txBody>
          <a:bodyPr/>
          <a:lstStyle/>
          <a:p>
            <a:pPr eaLnBrk="1" hangingPunct="1"/>
            <a:r>
              <a:rPr lang="en-US" sz="3600" i="1" dirty="0" smtClean="0">
                <a:latin typeface="Times New Roman" pitchFamily="-105" charset="0"/>
                <a:cs typeface="Times New Roman" pitchFamily="-105" charset="0"/>
              </a:rPr>
              <a:t>Desire of Ages, 455-456</a:t>
            </a:r>
            <a:endParaRPr lang="en-US" sz="3600" dirty="0" smtClean="0">
              <a:latin typeface="Times New Roman" pitchFamily="-105" charset="0"/>
              <a:cs typeface="Times New Roman" pitchFamily="-105" charset="0"/>
            </a:endParaRPr>
          </a:p>
        </p:txBody>
      </p:sp>
      <p:sp>
        <p:nvSpPr>
          <p:cNvPr id="43011" name="Rectangle 1027"/>
          <p:cNvSpPr>
            <a:spLocks noGrp="1" noChangeArrowheads="1"/>
          </p:cNvSpPr>
          <p:nvPr>
            <p:ph idx="1"/>
          </p:nvPr>
        </p:nvSpPr>
        <p:spPr>
          <a:xfrm>
            <a:off x="457200" y="1981200"/>
            <a:ext cx="8229600" cy="4144963"/>
          </a:xfrm>
        </p:spPr>
        <p:txBody>
          <a:bodyPr>
            <a:scene3d>
              <a:camera prst="orthographicFront"/>
              <a:lightRig rig="soft" dir="t">
                <a:rot lat="0" lon="0" rev="10800000"/>
              </a:lightRig>
            </a:scene3d>
            <a:sp3d>
              <a:bevelT w="27940" h="12700"/>
              <a:contourClr>
                <a:srgbClr val="DDDDDD"/>
              </a:contourClr>
            </a:sp3d>
          </a:bodyPr>
          <a:lstStyle/>
          <a:p>
            <a:pPr eaLnBrk="1" hangingPunct="1"/>
            <a:r>
              <a:rPr lang="en-US" b="1" spc="150" dirty="0" smtClean="0">
                <a:ln w="11430"/>
                <a:solidFill>
                  <a:srgbClr val="FFDB69"/>
                </a:solidFill>
                <a:effectLst>
                  <a:outerShdw blurRad="25400" algn="tl" rotWithShape="0">
                    <a:srgbClr val="000000">
                      <a:alpha val="43000"/>
                    </a:srgbClr>
                  </a:outerShdw>
                </a:effectLst>
                <a:latin typeface="Times New Roman" pitchFamily="-105" charset="0"/>
                <a:cs typeface="Times New Roman" pitchFamily="-105" charset="0"/>
              </a:rPr>
              <a:t>“To those who thus yield themselves to God, having an honest desire to know and to do His will, the truth is revealed as the power of God for their salvation.” </a:t>
            </a:r>
          </a:p>
          <a:p>
            <a:pPr eaLnBrk="1" hangingPunct="1"/>
            <a:endParaRPr lang="en-US" b="1" spc="150" dirty="0" smtClean="0">
              <a:ln w="11430"/>
              <a:solidFill>
                <a:srgbClr val="F8F8F8"/>
              </a:solidFill>
              <a:effectLst>
                <a:outerShdw blurRad="25400" algn="tl" rotWithShape="0">
                  <a:srgbClr val="000000">
                    <a:alpha val="43000"/>
                  </a:srgbClr>
                </a:outerShdw>
              </a:effectLst>
              <a:latin typeface="Times New Roman" pitchFamily="-105" charset="0"/>
              <a:cs typeface="Times New Roman" pitchFamily="-105" charset="0"/>
            </a:endParaRPr>
          </a:p>
          <a:p>
            <a:pPr eaLnBrk="1" hangingPunct="1"/>
            <a:endParaRPr lang="en-US" b="1" spc="150" dirty="0" smtClean="0">
              <a:ln w="11430"/>
              <a:solidFill>
                <a:srgbClr val="F8F8F8"/>
              </a:solidFill>
              <a:effectLst>
                <a:outerShdw blurRad="25400" algn="tl" rotWithShape="0">
                  <a:srgbClr val="000000">
                    <a:alpha val="43000"/>
                  </a:srgbClr>
                </a:outerShdw>
              </a:effectLst>
              <a:latin typeface="Times New Roman" pitchFamily="-105" charset="0"/>
              <a:cs typeface="Times New Roman" pitchFamily="-105"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a:xfrm>
            <a:off x="609600" y="304800"/>
            <a:ext cx="7772400" cy="1143000"/>
          </a:xfrm>
        </p:spPr>
        <p:txBody>
          <a:bodyPr/>
          <a:lstStyle/>
          <a:p>
            <a:pPr eaLnBrk="1" hangingPunct="1"/>
            <a:r>
              <a:rPr lang="en-US" sz="3200" dirty="0" smtClean="0">
                <a:latin typeface="Times New Roman" pitchFamily="-105" charset="0"/>
                <a:cs typeface="Times New Roman" pitchFamily="-105" charset="0"/>
              </a:rPr>
              <a:t>Positive Danger of Study </a:t>
            </a:r>
            <a:br>
              <a:rPr lang="en-US" sz="3200" dirty="0" smtClean="0">
                <a:latin typeface="Times New Roman" pitchFamily="-105" charset="0"/>
                <a:cs typeface="Times New Roman" pitchFamily="-105" charset="0"/>
              </a:rPr>
            </a:br>
            <a:r>
              <a:rPr lang="en-US" sz="3200" dirty="0" smtClean="0">
                <a:latin typeface="Times New Roman" pitchFamily="-105" charset="0"/>
                <a:cs typeface="Times New Roman" pitchFamily="-105" charset="0"/>
              </a:rPr>
              <a:t>Without Heart Preparation</a:t>
            </a:r>
            <a:endParaRPr lang="en-US" sz="3400" dirty="0" smtClean="0">
              <a:latin typeface="Times New Roman" pitchFamily="-105" charset="0"/>
              <a:cs typeface="Times New Roman" pitchFamily="-105" charset="0"/>
            </a:endParaRPr>
          </a:p>
        </p:txBody>
      </p:sp>
      <p:sp>
        <p:nvSpPr>
          <p:cNvPr id="44035" name="Rectangle 1027"/>
          <p:cNvSpPr>
            <a:spLocks noGrp="1" noChangeArrowheads="1"/>
          </p:cNvSpPr>
          <p:nvPr>
            <p:ph idx="1"/>
          </p:nvPr>
        </p:nvSpPr>
        <p:spPr>
          <a:xfrm>
            <a:off x="381000" y="2209800"/>
            <a:ext cx="8077200" cy="3886200"/>
          </a:xfrm>
        </p:spPr>
        <p:txBody>
          <a:bodyPr/>
          <a:lstStyle/>
          <a:p>
            <a:pPr eaLnBrk="1" hangingPunct="1"/>
            <a:r>
              <a:rPr lang="en-US" dirty="0" smtClean="0">
                <a:latin typeface="Times New Roman" pitchFamily="-105" charset="0"/>
                <a:cs typeface="Times New Roman" pitchFamily="-105" charset="0"/>
              </a:rPr>
              <a:t>“Without the guidance of the Holy Spirit we shall be continually liable to wrest the Scriptures or to misinterpret them. </a:t>
            </a:r>
            <a:r>
              <a:rPr lang="en-US" b="1" dirty="0" smtClean="0">
                <a:latin typeface="Times New Roman" pitchFamily="-105" charset="0"/>
                <a:cs typeface="Times New Roman" pitchFamily="-105" charset="0"/>
              </a:rPr>
              <a:t>There is much </a:t>
            </a:r>
            <a:r>
              <a:rPr lang="en-US" b="1" i="1" dirty="0" smtClean="0">
                <a:latin typeface="Times New Roman" pitchFamily="-105" charset="0"/>
                <a:cs typeface="Times New Roman" pitchFamily="-105" charset="0"/>
              </a:rPr>
              <a:t>reading of the Bible that is without profit and in many cases is a positive injury.” </a:t>
            </a:r>
            <a:r>
              <a:rPr lang="en-US" dirty="0" smtClean="0">
                <a:latin typeface="Times New Roman" pitchFamily="-105" charset="0"/>
                <a:cs typeface="Times New Roman" pitchFamily="-105" charset="0"/>
              </a:rPr>
              <a:t>  5T 704; cf. SC 110.</a:t>
            </a:r>
            <a:r>
              <a:rPr lang="en-US" b="1" dirty="0" smtClean="0">
                <a:latin typeface="Times New Roman" pitchFamily="-105" charset="0"/>
                <a:cs typeface="Times New Roman" pitchFamily="-105" charset="0"/>
              </a:rPr>
              <a:t> </a:t>
            </a:r>
          </a:p>
          <a:p>
            <a:pPr eaLnBrk="1" hangingPunct="1"/>
            <a:endParaRPr lang="en-US" b="1" dirty="0" smtClean="0">
              <a:latin typeface="Times New Roman" pitchFamily="-105" charset="0"/>
              <a:cs typeface="Times New Roman" pitchFamily="-105"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a:xfrm>
            <a:off x="838200" y="304800"/>
            <a:ext cx="77724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sz="3200" b="1" dirty="0" smtClean="0">
                <a:ln/>
                <a:solidFill>
                  <a:schemeClr val="accent3"/>
                </a:solidFill>
                <a:latin typeface="Times New Roman" pitchFamily="-105" charset="0"/>
                <a:cs typeface="Times New Roman" pitchFamily="-105" charset="0"/>
              </a:rPr>
              <a:t>Positive Danger of Study</a:t>
            </a:r>
            <a:br>
              <a:rPr lang="en-US" sz="3200" b="1" dirty="0" smtClean="0">
                <a:ln/>
                <a:solidFill>
                  <a:schemeClr val="accent3"/>
                </a:solidFill>
                <a:latin typeface="Times New Roman" pitchFamily="-105" charset="0"/>
                <a:cs typeface="Times New Roman" pitchFamily="-105" charset="0"/>
              </a:rPr>
            </a:br>
            <a:r>
              <a:rPr lang="en-US" sz="3200" b="1" dirty="0" smtClean="0">
                <a:ln/>
                <a:solidFill>
                  <a:schemeClr val="accent3"/>
                </a:solidFill>
                <a:latin typeface="Times New Roman" pitchFamily="-105" charset="0"/>
                <a:cs typeface="Times New Roman" pitchFamily="-105" charset="0"/>
              </a:rPr>
              <a:t>Without Heart Preparation</a:t>
            </a:r>
            <a:endParaRPr lang="en-US" sz="3400" b="1" dirty="0" smtClean="0">
              <a:ln/>
              <a:solidFill>
                <a:schemeClr val="accent3"/>
              </a:solidFill>
              <a:latin typeface="Times New Roman" pitchFamily="-105" charset="0"/>
              <a:cs typeface="Times New Roman" pitchFamily="-105" charset="0"/>
            </a:endParaRPr>
          </a:p>
        </p:txBody>
      </p:sp>
      <p:sp>
        <p:nvSpPr>
          <p:cNvPr id="45059" name="Rectangle 1027"/>
          <p:cNvSpPr>
            <a:spLocks noGrp="1" noChangeArrowheads="1"/>
          </p:cNvSpPr>
          <p:nvPr>
            <p:ph idx="1"/>
          </p:nvPr>
        </p:nvSpPr>
        <p:spPr>
          <a:xfrm>
            <a:off x="762000" y="1905000"/>
            <a:ext cx="8229600" cy="45720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05" charset="0"/>
                <a:cs typeface="Times New Roman" pitchFamily="-105" charset="0"/>
              </a:rPr>
              <a:t>“When the word of God is opened without reverence and without prayer; when the thoughts and affections are not fixed upon God or in harmony with His will, the mind is clouded with doubt; and </a:t>
            </a:r>
            <a:r>
              <a:rPr lang="en-US"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05" charset="0"/>
                <a:cs typeface="Times New Roman" pitchFamily="-105" charset="0"/>
              </a:rPr>
              <a:t>in the very study of the Bible, skepticism strengthens</a:t>
            </a: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05" charset="0"/>
                <a:cs typeface="Times New Roman" pitchFamily="-105" charset="0"/>
              </a:rPr>
              <a:t>. The enemy takes control of the thoughts, and he suggests interpretations that are not correct” (5T 704; see also SC 110).</a:t>
            </a:r>
          </a:p>
          <a:p>
            <a:pPr eaLnBrk="1" hangingPunct="1"/>
            <a:endPar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05" charset="0"/>
              <a:cs typeface="Times New Roman" pitchFamily="-105"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cient-Hebrew-Text.jpg"/>
          <p:cNvPicPr>
            <a:picLocks noChangeAspect="1"/>
          </p:cNvPicPr>
          <p:nvPr/>
        </p:nvPicPr>
        <p:blipFill>
          <a:blip r:embed="rId3"/>
          <a:stretch>
            <a:fillRect/>
          </a:stretch>
        </p:blipFill>
        <p:spPr>
          <a:xfrm>
            <a:off x="-20335" y="0"/>
            <a:ext cx="9164335" cy="6858000"/>
          </a:xfrm>
          <a:prstGeom prst="rect">
            <a:avLst/>
          </a:prstGeom>
        </p:spPr>
      </p:pic>
      <p:sp>
        <p:nvSpPr>
          <p:cNvPr id="46083" name="Rectangle 1027"/>
          <p:cNvSpPr>
            <a:spLocks noGrp="1" noChangeArrowheads="1"/>
          </p:cNvSpPr>
          <p:nvPr>
            <p:ph idx="1"/>
          </p:nvPr>
        </p:nvSpPr>
        <p:spPr>
          <a:xfrm>
            <a:off x="609600" y="1447800"/>
            <a:ext cx="7848600" cy="5181600"/>
          </a:xfrm>
          <a:solidFill>
            <a:schemeClr val="bg1">
              <a:lumMod val="65000"/>
              <a:alpha val="41000"/>
            </a:schemeClr>
          </a:solidFill>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en-US" b="1" dirty="0" smtClean="0">
                <a:ln w="11430"/>
                <a:solidFill>
                  <a:srgbClr val="FFC000"/>
                </a:solidFill>
                <a:effectLst>
                  <a:outerShdw blurRad="80000" dist="40000" dir="5040000" algn="tl">
                    <a:srgbClr val="000000">
                      <a:alpha val="30000"/>
                    </a:srgbClr>
                  </a:outerShdw>
                </a:effectLst>
                <a:latin typeface="Times New Roman" pitchFamily="-105" charset="0"/>
                <a:cs typeface="Times New Roman" pitchFamily="-105" charset="0"/>
              </a:rPr>
              <a:t>“All who handle the word of God are engaged in a most solemn and sacred work; for in their research they are to receive light and a correct knowledge, that they may give to those who are ignorant. . . .  Everyone who diligently and patiently searches the Scriptures that he may educate others, entering upon the work </a:t>
            </a:r>
            <a:r>
              <a:rPr lang="en-US" b="1" i="1" dirty="0" smtClean="0">
                <a:ln w="11430"/>
                <a:solidFill>
                  <a:srgbClr val="FFC000"/>
                </a:solidFill>
                <a:effectLst>
                  <a:outerShdw blurRad="80000" dist="40000" dir="5040000" algn="tl">
                    <a:srgbClr val="000000">
                      <a:alpha val="30000"/>
                    </a:srgbClr>
                  </a:outerShdw>
                </a:effectLst>
                <a:latin typeface="Times New Roman" pitchFamily="-105" charset="0"/>
                <a:cs typeface="Times New Roman" pitchFamily="-105" charset="0"/>
              </a:rPr>
              <a:t>correctly</a:t>
            </a:r>
            <a:r>
              <a:rPr lang="en-US" b="1" dirty="0" smtClean="0">
                <a:ln w="11430"/>
                <a:solidFill>
                  <a:srgbClr val="FFC000"/>
                </a:solidFill>
                <a:effectLst>
                  <a:outerShdw blurRad="80000" dist="40000" dir="5040000" algn="tl">
                    <a:srgbClr val="000000">
                      <a:alpha val="30000"/>
                    </a:srgbClr>
                  </a:outerShdw>
                </a:effectLst>
                <a:latin typeface="Times New Roman" pitchFamily="-105" charset="0"/>
                <a:cs typeface="Times New Roman" pitchFamily="-105" charset="0"/>
              </a:rPr>
              <a:t> </a:t>
            </a:r>
            <a:r>
              <a:rPr lang="en-US" b="1" i="1" dirty="0" smtClean="0">
                <a:ln w="11430"/>
                <a:solidFill>
                  <a:srgbClr val="FFC000"/>
                </a:solidFill>
                <a:effectLst>
                  <a:outerShdw blurRad="80000" dist="40000" dir="5040000" algn="tl">
                    <a:srgbClr val="000000">
                      <a:alpha val="30000"/>
                    </a:srgbClr>
                  </a:outerShdw>
                </a:effectLst>
                <a:latin typeface="Times New Roman" pitchFamily="-105" charset="0"/>
                <a:cs typeface="Times New Roman" pitchFamily="-105" charset="0"/>
              </a:rPr>
              <a:t>and with an honest heart,” </a:t>
            </a:r>
            <a:r>
              <a:rPr lang="en-US" b="1" dirty="0" smtClean="0">
                <a:ln w="11430"/>
                <a:solidFill>
                  <a:srgbClr val="FFC000"/>
                </a:solidFill>
                <a:effectLst>
                  <a:outerShdw blurRad="80000" dist="40000" dir="5040000" algn="tl">
                    <a:srgbClr val="000000">
                      <a:alpha val="30000"/>
                    </a:srgbClr>
                  </a:outerShdw>
                </a:effectLst>
                <a:latin typeface="Times New Roman" pitchFamily="-105" charset="0"/>
                <a:cs typeface="Times New Roman" pitchFamily="-105" charset="0"/>
              </a:rPr>
              <a:t>  (TDG 43)</a:t>
            </a:r>
          </a:p>
        </p:txBody>
      </p:sp>
      <p:sp>
        <p:nvSpPr>
          <p:cNvPr id="46082" name="Rectangle 1026"/>
          <p:cNvSpPr>
            <a:spLocks noGrp="1" noChangeArrowheads="1"/>
          </p:cNvSpPr>
          <p:nvPr>
            <p:ph type="title"/>
          </p:nvPr>
        </p:nvSpPr>
        <p:spPr>
          <a:xfrm>
            <a:off x="762000" y="228600"/>
            <a:ext cx="77724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sz="3600" b="1" i="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05" charset="0"/>
                <a:cs typeface="Times New Roman" pitchFamily="-105" charset="0"/>
              </a:rPr>
              <a:t>Willingness to Yield up </a:t>
            </a:r>
            <a:br>
              <a:rPr lang="en-US" sz="3600" b="1" i="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05" charset="0"/>
                <a:cs typeface="Times New Roman" pitchFamily="-105" charset="0"/>
              </a:rPr>
            </a:br>
            <a:r>
              <a:rPr lang="en-US" sz="3600" b="1" i="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05" charset="0"/>
                <a:cs typeface="Times New Roman" pitchFamily="-105" charset="0"/>
              </a:rPr>
              <a:t>Preconceived Ideas</a:t>
            </a:r>
            <a:endParaRPr lang="en-US" sz="36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05" charset="0"/>
              <a:cs typeface="Times New Roman" pitchFamily="-105"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762000" y="1600200"/>
            <a:ext cx="7696200" cy="4525963"/>
          </a:xfrm>
        </p:spPr>
        <p:txBody>
          <a:bodyPr>
            <a:normAutofit lnSpcReduction="10000"/>
          </a:bodyPr>
          <a:lstStyle/>
          <a:p>
            <a:pPr eaLnBrk="1" hangingPunct="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05" charset="0"/>
                <a:cs typeface="Times New Roman" pitchFamily="-105" charset="0"/>
              </a:rPr>
              <a:t>“</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05" charset="0"/>
                <a:cs typeface="Times New Roman" pitchFamily="-105" charset="0"/>
              </a:rPr>
              <a:t>laying his preconceived ideas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05" charset="0"/>
                <a:cs typeface="Times New Roman" pitchFamily="-105" charset="0"/>
              </a:rPr>
              <a:t>, whatever they may have been, </a:t>
            </a:r>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05" charset="0"/>
                <a:cs typeface="Times New Roman" pitchFamily="-105" charset="0"/>
              </a:rPr>
              <a:t>and his hereditary prejudices at the door</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05" charset="0"/>
                <a:cs typeface="Times New Roman" pitchFamily="-105" charset="0"/>
              </a:rPr>
              <a:t> of investigation, will gain true knowledge.  But it is very easy to put a false interpretation on Scripture, placing stress on passages, and assigning to them a meaning, which, at the first investigation, may appear true, but which on further research, will be seen to be false. . . .”  (TDG 43)  </a:t>
            </a:r>
          </a:p>
        </p:txBody>
      </p:sp>
      <p:sp>
        <p:nvSpPr>
          <p:cNvPr id="47106" name="Rectangle 2"/>
          <p:cNvSpPr>
            <a:spLocks noGrp="1" noChangeArrowheads="1"/>
          </p:cNvSpPr>
          <p:nvPr>
            <p:ph type="title"/>
          </p:nvPr>
        </p:nvSpPr>
        <p:spPr>
          <a:xfrm>
            <a:off x="381000" y="533400"/>
            <a:ext cx="8229600" cy="884238"/>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en-US" sz="3200" b="1" i="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05" charset="0"/>
                <a:cs typeface="Times New Roman" pitchFamily="-105" charset="0"/>
              </a:rPr>
              <a:t>Willingness to Yield up </a:t>
            </a:r>
            <a:br>
              <a:rPr lang="en-US" sz="3200" b="1" i="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05" charset="0"/>
                <a:cs typeface="Times New Roman" pitchFamily="-105" charset="0"/>
              </a:rPr>
            </a:br>
            <a:r>
              <a:rPr lang="en-US" sz="3200" b="1" i="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05" charset="0"/>
                <a:cs typeface="Times New Roman" pitchFamily="-105" charset="0"/>
              </a:rPr>
              <a:t>Preconceived Ideas </a:t>
            </a:r>
            <a:endParaRPr lang="en-US" sz="3200" b="1"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05" charset="0"/>
              <a:cs typeface="Times New Roman" pitchFamily="-105"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dirty="0" smtClean="0">
                <a:latin typeface="Times New Roman" pitchFamily="-105" charset="0"/>
                <a:cs typeface="Times New Roman" pitchFamily="-105" charset="0"/>
              </a:rPr>
              <a:t>A Contemporary Example</a:t>
            </a:r>
          </a:p>
        </p:txBody>
      </p:sp>
      <p:sp>
        <p:nvSpPr>
          <p:cNvPr id="20483" name="Rectangle 3"/>
          <p:cNvSpPr>
            <a:spLocks noGrp="1" noChangeArrowheads="1"/>
          </p:cNvSpPr>
          <p:nvPr>
            <p:ph idx="1"/>
          </p:nvPr>
        </p:nvSpPr>
        <p:spPr>
          <a:xfrm>
            <a:off x="0" y="1600200"/>
            <a:ext cx="2819400" cy="4648200"/>
          </a:xfrm>
        </p:spPr>
        <p:txBody>
          <a:bodyPr>
            <a:normAutofit lnSpcReduction="10000"/>
          </a:bodyPr>
          <a:lstStyle/>
          <a:p>
            <a:pPr eaLnBrk="1" hangingPunct="1">
              <a:buFontTx/>
              <a:buChar char="•"/>
            </a:pPr>
            <a:r>
              <a:rPr lang="en-US" dirty="0" smtClean="0">
                <a:latin typeface="Times New Roman" pitchFamily="-105" charset="0"/>
                <a:cs typeface="Times New Roman" pitchFamily="-105" charset="0"/>
              </a:rPr>
              <a:t>Denver County Courthouse, early 1999</a:t>
            </a:r>
          </a:p>
          <a:p>
            <a:pPr eaLnBrk="1" hangingPunct="1">
              <a:buFontTx/>
              <a:buChar char="•"/>
            </a:pPr>
            <a:r>
              <a:rPr lang="en-US" dirty="0" smtClean="0">
                <a:latin typeface="Times New Roman" pitchFamily="-105" charset="0"/>
                <a:cs typeface="Times New Roman" pitchFamily="-105" charset="0"/>
              </a:rPr>
              <a:t>Judge Claudia Jordan scribbled a message to a clerk.</a:t>
            </a:r>
          </a:p>
        </p:txBody>
      </p:sp>
      <p:pic>
        <p:nvPicPr>
          <p:cNvPr id="5" name="Picture 4" descr="DenverCapitalBuilding.jpg"/>
          <p:cNvPicPr>
            <a:picLocks noChangeAspect="1"/>
          </p:cNvPicPr>
          <p:nvPr/>
        </p:nvPicPr>
        <p:blipFill>
          <a:blip r:embed="rId3"/>
          <a:stretch>
            <a:fillRect/>
          </a:stretch>
        </p:blipFill>
        <p:spPr>
          <a:xfrm>
            <a:off x="2616516" y="1752601"/>
            <a:ext cx="6424356" cy="4572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304800"/>
            <a:ext cx="4495800" cy="997196"/>
          </a:xfrm>
        </p:spPr>
        <p:txBody>
          <a:bodyPr/>
          <a:lstStyle/>
          <a:p>
            <a:pPr eaLnBrk="1" hangingPunct="1"/>
            <a:r>
              <a:rPr lang="en-US" sz="3600" i="1" dirty="0" smtClean="0">
                <a:latin typeface="Times New Roman" pitchFamily="-105" charset="0"/>
                <a:cs typeface="Times New Roman" pitchFamily="-105" charset="0"/>
              </a:rPr>
              <a:t>Willingness to Yield up </a:t>
            </a:r>
            <a:br>
              <a:rPr lang="en-US" sz="3600" i="1" dirty="0" smtClean="0">
                <a:latin typeface="Times New Roman" pitchFamily="-105" charset="0"/>
                <a:cs typeface="Times New Roman" pitchFamily="-105" charset="0"/>
              </a:rPr>
            </a:br>
            <a:r>
              <a:rPr lang="en-US" sz="3600" i="1" dirty="0" smtClean="0">
                <a:latin typeface="Times New Roman" pitchFamily="-105" charset="0"/>
                <a:cs typeface="Times New Roman" pitchFamily="-105" charset="0"/>
              </a:rPr>
              <a:t>Preconceived Ideas</a:t>
            </a:r>
            <a:endParaRPr lang="en-US" sz="3600" dirty="0" smtClean="0">
              <a:latin typeface="Times New Roman" pitchFamily="-105" charset="0"/>
              <a:cs typeface="Times New Roman" pitchFamily="-105" charset="0"/>
            </a:endParaRPr>
          </a:p>
        </p:txBody>
      </p:sp>
      <p:sp>
        <p:nvSpPr>
          <p:cNvPr id="48131" name="Rectangle 3"/>
          <p:cNvSpPr>
            <a:spLocks noGrp="1" noChangeArrowheads="1"/>
          </p:cNvSpPr>
          <p:nvPr>
            <p:ph idx="1"/>
          </p:nvPr>
        </p:nvSpPr>
        <p:spPr>
          <a:xfrm>
            <a:off x="0" y="1600200"/>
            <a:ext cx="4343400" cy="5257800"/>
          </a:xfrm>
        </p:spPr>
        <p:txBody>
          <a:bodyPr>
            <a:normAutofit fontScale="85000"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b="1" dirty="0" smtClean="0">
                <a:ln/>
                <a:solidFill>
                  <a:srgbClr val="FFC000"/>
                </a:solidFill>
                <a:latin typeface="Times New Roman" pitchFamily="-105" charset="0"/>
                <a:cs typeface="Times New Roman" pitchFamily="-105" charset="0"/>
              </a:rPr>
              <a:t>“If the seeker after truth will compare scripture with scripture, he will find the key that unlocks the treasure house and gives him a true understanding of the word of God.  </a:t>
            </a:r>
            <a:r>
              <a:rPr lang="en-US" b="1" i="1" dirty="0" smtClean="0">
                <a:ln/>
                <a:solidFill>
                  <a:srgbClr val="FFC000"/>
                </a:solidFill>
                <a:latin typeface="Times New Roman" pitchFamily="-105" charset="0"/>
                <a:cs typeface="Times New Roman" pitchFamily="-105" charset="0"/>
              </a:rPr>
              <a:t>Then he will see that his first impressions would not bear investigation, and that continuing to believe them would be mixing falsehood with truth</a:t>
            </a:r>
            <a:r>
              <a:rPr lang="en-US" b="1" dirty="0" smtClean="0">
                <a:ln/>
                <a:solidFill>
                  <a:srgbClr val="FFC000"/>
                </a:solidFill>
                <a:latin typeface="Times New Roman" pitchFamily="-105" charset="0"/>
                <a:cs typeface="Times New Roman" pitchFamily="-105" charset="0"/>
              </a:rPr>
              <a:t>” (Ms. 4, 1896; in </a:t>
            </a:r>
            <a:r>
              <a:rPr lang="en-US" b="1" i="1" dirty="0" smtClean="0">
                <a:ln/>
                <a:solidFill>
                  <a:srgbClr val="FFC000"/>
                </a:solidFill>
                <a:latin typeface="Times New Roman" pitchFamily="-105" charset="0"/>
                <a:cs typeface="Times New Roman" pitchFamily="-105" charset="0"/>
              </a:rPr>
              <a:t>This Day with God</a:t>
            </a:r>
            <a:r>
              <a:rPr lang="en-US" b="1" dirty="0" smtClean="0">
                <a:ln/>
                <a:solidFill>
                  <a:srgbClr val="FFC000"/>
                </a:solidFill>
                <a:latin typeface="Times New Roman" pitchFamily="-105" charset="0"/>
                <a:cs typeface="Times New Roman" pitchFamily="-105" charset="0"/>
              </a:rPr>
              <a:t>, 43).</a:t>
            </a:r>
          </a:p>
          <a:p>
            <a:pPr eaLnBrk="1" hangingPunct="1"/>
            <a:endParaRPr lang="en-US" b="1" dirty="0" smtClean="0">
              <a:ln/>
              <a:solidFill>
                <a:schemeClr val="accent3"/>
              </a:solidFill>
              <a:latin typeface="Times New Roman" pitchFamily="-105" charset="0"/>
              <a:cs typeface="Times New Roman" pitchFamily="-105" charset="0"/>
            </a:endParaRPr>
          </a:p>
        </p:txBody>
      </p:sp>
      <p:pic>
        <p:nvPicPr>
          <p:cNvPr id="5" name="Picture 4" descr="dictionary.jpg"/>
          <p:cNvPicPr>
            <a:picLocks noChangeAspect="1"/>
          </p:cNvPicPr>
          <p:nvPr/>
        </p:nvPicPr>
        <p:blipFill>
          <a:blip r:embed="rId3"/>
          <a:stretch>
            <a:fillRect/>
          </a:stretch>
        </p:blipFill>
        <p:spPr>
          <a:xfrm>
            <a:off x="4419601" y="0"/>
            <a:ext cx="4724400" cy="6858000"/>
          </a:xfrm>
          <a:prstGeom prst="rect">
            <a:avLst/>
          </a:prstGeom>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0"/>
            <a:ext cx="7772400" cy="1143000"/>
          </a:xfrm>
        </p:spPr>
        <p:txBody>
          <a:bodyPr/>
          <a:lstStyle/>
          <a:p>
            <a:pPr eaLnBrk="1" hangingPunct="1"/>
            <a:r>
              <a:rPr lang="en-US" sz="3600" smtClean="0">
                <a:latin typeface="Times New Roman" pitchFamily="-105" charset="0"/>
                <a:cs typeface="Times New Roman" pitchFamily="-105" charset="0"/>
              </a:rPr>
              <a:t>Preparation Summary</a:t>
            </a:r>
          </a:p>
        </p:txBody>
      </p:sp>
      <p:sp>
        <p:nvSpPr>
          <p:cNvPr id="49155" name="Rectangle 3"/>
          <p:cNvSpPr>
            <a:spLocks noGrp="1" noChangeArrowheads="1"/>
          </p:cNvSpPr>
          <p:nvPr>
            <p:ph idx="1"/>
          </p:nvPr>
        </p:nvSpPr>
        <p:spPr>
          <a:xfrm>
            <a:off x="381000" y="1676400"/>
            <a:ext cx="8382000" cy="4648200"/>
          </a:xfrm>
        </p:spPr>
        <p:txBody>
          <a:bodyPr>
            <a:normAutofit lnSpcReduction="10000"/>
          </a:bodyPr>
          <a:lstStyle/>
          <a:p>
            <a:pPr eaLnBrk="1" hangingPunct="1"/>
            <a:r>
              <a:rPr lang="en-US" b="1" dirty="0" smtClean="0">
                <a:latin typeface="Times New Roman" pitchFamily="-105" charset="0"/>
                <a:cs typeface="Times New Roman" pitchFamily="-105" charset="0"/>
              </a:rPr>
              <a:t>Heart Preparation</a:t>
            </a:r>
          </a:p>
          <a:p>
            <a:pPr lvl="1" eaLnBrk="1" hangingPunct="1">
              <a:buFontTx/>
              <a:buChar char="•"/>
            </a:pPr>
            <a:r>
              <a:rPr lang="en-US" sz="2800" dirty="0" smtClean="0">
                <a:latin typeface="Times New Roman" pitchFamily="-105" charset="0"/>
                <a:cs typeface="Times New Roman" pitchFamily="-105" charset="0"/>
              </a:rPr>
              <a:t>Prayer</a:t>
            </a:r>
          </a:p>
          <a:p>
            <a:pPr lvl="1" eaLnBrk="1" hangingPunct="1">
              <a:buFontTx/>
              <a:buChar char="•"/>
            </a:pPr>
            <a:r>
              <a:rPr lang="en-US" sz="2800" dirty="0" smtClean="0">
                <a:latin typeface="Times New Roman" pitchFamily="-105" charset="0"/>
                <a:cs typeface="Times New Roman" pitchFamily="-105" charset="0"/>
              </a:rPr>
              <a:t>Openness to new understanding</a:t>
            </a:r>
          </a:p>
          <a:p>
            <a:pPr lvl="1" eaLnBrk="1" hangingPunct="1">
              <a:buFontTx/>
              <a:buChar char="•"/>
            </a:pPr>
            <a:r>
              <a:rPr lang="en-US" sz="2800" dirty="0" smtClean="0">
                <a:latin typeface="Times New Roman" pitchFamily="-105" charset="0"/>
                <a:cs typeface="Times New Roman" pitchFamily="-105" charset="0"/>
              </a:rPr>
              <a:t>Commitment to follow light received</a:t>
            </a:r>
          </a:p>
          <a:p>
            <a:pPr eaLnBrk="1" hangingPunct="1"/>
            <a:r>
              <a:rPr lang="en-US" b="1" dirty="0" smtClean="0">
                <a:latin typeface="Times New Roman" pitchFamily="-105" charset="0"/>
                <a:cs typeface="Times New Roman" pitchFamily="-105" charset="0"/>
              </a:rPr>
              <a:t>Mind Preparation</a:t>
            </a:r>
          </a:p>
          <a:p>
            <a:pPr lvl="1" eaLnBrk="1" hangingPunct="1">
              <a:buFontTx/>
              <a:buChar char="•"/>
            </a:pPr>
            <a:r>
              <a:rPr lang="en-US" sz="2800" dirty="0" smtClean="0">
                <a:latin typeface="Times New Roman" pitchFamily="-105" charset="0"/>
                <a:cs typeface="Times New Roman" pitchFamily="-105" charset="0"/>
              </a:rPr>
              <a:t>Correct hermeneutics</a:t>
            </a:r>
          </a:p>
          <a:p>
            <a:pPr lvl="1" eaLnBrk="1" hangingPunct="1">
              <a:buFontTx/>
              <a:buChar char="•"/>
            </a:pPr>
            <a:r>
              <a:rPr lang="en-US" sz="2800" dirty="0" smtClean="0">
                <a:latin typeface="Times New Roman" pitchFamily="-105" charset="0"/>
                <a:cs typeface="Times New Roman" pitchFamily="-105" charset="0"/>
              </a:rPr>
              <a:t>Broad knowledge of Bible and Spirit of prophecy.</a:t>
            </a:r>
          </a:p>
          <a:p>
            <a:pPr lvl="1" eaLnBrk="1" hangingPunct="1">
              <a:buFontTx/>
              <a:buChar char="•"/>
            </a:pPr>
            <a:r>
              <a:rPr lang="en-US" sz="2800" dirty="0" smtClean="0">
                <a:latin typeface="Times New Roman" pitchFamily="-105" charset="0"/>
                <a:cs typeface="Times New Roman" pitchFamily="-105" charset="0"/>
              </a:rPr>
              <a:t>Growing (=ongoing) personal acquaintance with the writings themselves</a:t>
            </a:r>
          </a:p>
          <a:p>
            <a:pPr lvl="1" eaLnBrk="1" hangingPunct="1">
              <a:buFontTx/>
              <a:buChar char="•"/>
            </a:pPr>
            <a:endParaRPr lang="en-US" dirty="0" smtClean="0">
              <a:latin typeface="Times New Roman" pitchFamily="-105" charset="0"/>
              <a:cs typeface="Times New Roman" pitchFamily="-105"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0"/>
            <a:ext cx="7772400" cy="1143000"/>
          </a:xfrm>
        </p:spPr>
        <p:txBody>
          <a:bodyPr/>
          <a:lstStyle/>
          <a:p>
            <a:pPr eaLnBrk="1" hangingPunct="1"/>
            <a:r>
              <a:rPr lang="en-US" b="1" smtClean="0">
                <a:latin typeface="Times New Roman" pitchFamily="-105" charset="0"/>
                <a:cs typeface="Times New Roman" pitchFamily="-105" charset="0"/>
              </a:rPr>
              <a:t>Example of Martin Luther</a:t>
            </a:r>
          </a:p>
        </p:txBody>
      </p:sp>
      <p:sp>
        <p:nvSpPr>
          <p:cNvPr id="50179" name="Rectangle 3"/>
          <p:cNvSpPr>
            <a:spLocks noGrp="1" noChangeArrowheads="1"/>
          </p:cNvSpPr>
          <p:nvPr>
            <p:ph idx="1"/>
          </p:nvPr>
        </p:nvSpPr>
        <p:spPr>
          <a:xfrm>
            <a:off x="304800" y="1828800"/>
            <a:ext cx="4724400" cy="4343400"/>
          </a:xfrm>
        </p:spPr>
        <p:txBody>
          <a:bodyPr/>
          <a:lstStyle/>
          <a:p>
            <a:pPr eaLnBrk="1" hangingPunct="1"/>
            <a:endParaRPr lang="en-US" sz="3600" dirty="0" smtClean="0">
              <a:latin typeface="Times New Roman" pitchFamily="-105" charset="0"/>
              <a:cs typeface="Times New Roman" pitchFamily="-105" charset="0"/>
            </a:endParaRPr>
          </a:p>
          <a:p>
            <a:pPr eaLnBrk="1" hangingPunct="1"/>
            <a:r>
              <a:rPr lang="en-US" sz="3600" dirty="0" smtClean="0">
                <a:latin typeface="Times New Roman" pitchFamily="-105" charset="0"/>
                <a:cs typeface="Times New Roman" pitchFamily="-105" charset="0"/>
              </a:rPr>
              <a:t>Luther is the second most written-about human being in history.</a:t>
            </a:r>
          </a:p>
        </p:txBody>
      </p:sp>
      <p:pic>
        <p:nvPicPr>
          <p:cNvPr id="50180" name="Picture 4" descr="Martin Luther"/>
          <p:cNvPicPr>
            <a:picLocks noChangeAspect="1" noChangeArrowheads="1"/>
          </p:cNvPicPr>
          <p:nvPr/>
        </p:nvPicPr>
        <p:blipFill>
          <a:blip r:embed="rId3"/>
          <a:srcRect/>
          <a:stretch>
            <a:fillRect/>
          </a:stretch>
        </p:blipFill>
        <p:spPr bwMode="auto">
          <a:xfrm>
            <a:off x="5181600" y="1828800"/>
            <a:ext cx="3125788" cy="4572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0"/>
            <a:ext cx="7772400" cy="1143000"/>
          </a:xfrm>
        </p:spPr>
        <p:txBody>
          <a:bodyPr/>
          <a:lstStyle/>
          <a:p>
            <a:pPr eaLnBrk="1" hangingPunct="1"/>
            <a:r>
              <a:rPr lang="en-US" b="1" smtClean="0">
                <a:latin typeface="Times New Roman" pitchFamily="-105" charset="0"/>
                <a:cs typeface="Times New Roman" pitchFamily="-105" charset="0"/>
              </a:rPr>
              <a:t>Example of Martin Luther</a:t>
            </a:r>
          </a:p>
        </p:txBody>
      </p:sp>
      <p:sp>
        <p:nvSpPr>
          <p:cNvPr id="51203" name="Rectangle 3"/>
          <p:cNvSpPr>
            <a:spLocks noGrp="1" noChangeArrowheads="1"/>
          </p:cNvSpPr>
          <p:nvPr>
            <p:ph idx="1"/>
          </p:nvPr>
        </p:nvSpPr>
        <p:spPr>
          <a:xfrm>
            <a:off x="304800" y="1828800"/>
            <a:ext cx="4724400" cy="4343400"/>
          </a:xfrm>
        </p:spPr>
        <p:txBody>
          <a:bodyPr>
            <a:normAutofit fontScale="92500" lnSpcReduction="20000"/>
          </a:bodyPr>
          <a:lstStyle/>
          <a:p>
            <a:pPr eaLnBrk="1" hangingPunct="1"/>
            <a:r>
              <a:rPr lang="en-US" smtClean="0">
                <a:latin typeface="Times New Roman" pitchFamily="-105" charset="0"/>
                <a:cs typeface="Times New Roman" pitchFamily="-105" charset="0"/>
              </a:rPr>
              <a:t>“More books have been written about Martin Luther than about any other single person who has ever lived” (except Jesus Christ).</a:t>
            </a:r>
          </a:p>
          <a:p>
            <a:pPr eaLnBrk="1" hangingPunct="1">
              <a:buFont typeface="Wingdings 2" pitchFamily="-105" charset="2"/>
              <a:buNone/>
            </a:pPr>
            <a:r>
              <a:rPr lang="en-US" smtClean="0">
                <a:latin typeface="Times New Roman" pitchFamily="-105" charset="0"/>
                <a:cs typeface="Times New Roman" pitchFamily="-105" charset="0"/>
              </a:rPr>
              <a:t>	James Atkinson, </a:t>
            </a:r>
            <a:r>
              <a:rPr lang="en-US" i="1" smtClean="0">
                <a:latin typeface="Times New Roman" pitchFamily="-105" charset="0"/>
                <a:cs typeface="Times New Roman" pitchFamily="-105" charset="0"/>
              </a:rPr>
              <a:t>Martin Luther and the Birth of Protestantism</a:t>
            </a:r>
            <a:r>
              <a:rPr lang="en-US" smtClean="0">
                <a:latin typeface="Times New Roman" pitchFamily="-105" charset="0"/>
                <a:cs typeface="Times New Roman" pitchFamily="-105" charset="0"/>
              </a:rPr>
              <a:t> (Atlanta: John Knox Press, 1981), vi.</a:t>
            </a:r>
          </a:p>
          <a:p>
            <a:pPr eaLnBrk="1" hangingPunct="1"/>
            <a:endParaRPr lang="en-US" sz="3600" smtClean="0">
              <a:latin typeface="Times New Roman" pitchFamily="-105" charset="0"/>
              <a:cs typeface="Times New Roman" pitchFamily="-105" charset="0"/>
            </a:endParaRPr>
          </a:p>
        </p:txBody>
      </p:sp>
      <p:pic>
        <p:nvPicPr>
          <p:cNvPr id="51204" name="Picture 4" descr="Martin Luther"/>
          <p:cNvPicPr>
            <a:picLocks noChangeAspect="1" noChangeArrowheads="1"/>
          </p:cNvPicPr>
          <p:nvPr/>
        </p:nvPicPr>
        <p:blipFill>
          <a:blip r:embed="rId3"/>
          <a:srcRect/>
          <a:stretch>
            <a:fillRect/>
          </a:stretch>
        </p:blipFill>
        <p:spPr bwMode="auto">
          <a:xfrm>
            <a:off x="5181600" y="1828800"/>
            <a:ext cx="3125788" cy="4572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0"/>
            <a:ext cx="7772400" cy="1143000"/>
          </a:xfrm>
        </p:spPr>
        <p:txBody>
          <a:bodyPr/>
          <a:lstStyle/>
          <a:p>
            <a:pPr eaLnBrk="1" hangingPunct="1"/>
            <a:r>
              <a:rPr lang="en-US" b="1" smtClean="0">
                <a:latin typeface="Times New Roman" pitchFamily="-105" charset="0"/>
                <a:cs typeface="Times New Roman" pitchFamily="-105" charset="0"/>
              </a:rPr>
              <a:t>Example of Martin Luther</a:t>
            </a:r>
          </a:p>
        </p:txBody>
      </p:sp>
      <p:sp>
        <p:nvSpPr>
          <p:cNvPr id="52227" name="Rectangle 3"/>
          <p:cNvSpPr>
            <a:spLocks noGrp="1" noChangeArrowheads="1"/>
          </p:cNvSpPr>
          <p:nvPr>
            <p:ph idx="1"/>
          </p:nvPr>
        </p:nvSpPr>
        <p:spPr>
          <a:xfrm>
            <a:off x="533400" y="1981200"/>
            <a:ext cx="3810000" cy="3429000"/>
          </a:xfrm>
        </p:spPr>
        <p:txBody>
          <a:bodyPr/>
          <a:lstStyle/>
          <a:p>
            <a:pPr eaLnBrk="1" hangingPunct="1"/>
            <a:r>
              <a:rPr lang="en-US" sz="3600" dirty="0" smtClean="0">
                <a:latin typeface="Times New Roman" pitchFamily="-105" charset="0"/>
                <a:cs typeface="Times New Roman" pitchFamily="-105" charset="0"/>
              </a:rPr>
              <a:t>Books by and about Luther take up 36 feet of shelf space in some research libraries.</a:t>
            </a:r>
          </a:p>
        </p:txBody>
      </p:sp>
      <p:pic>
        <p:nvPicPr>
          <p:cNvPr id="6" name="Picture 5" descr="stack-of-books.jpg"/>
          <p:cNvPicPr>
            <a:picLocks noChangeAspect="1"/>
          </p:cNvPicPr>
          <p:nvPr/>
        </p:nvPicPr>
        <p:blipFill>
          <a:blip r:embed="rId3"/>
          <a:stretch>
            <a:fillRect/>
          </a:stretch>
        </p:blipFill>
        <p:spPr>
          <a:xfrm>
            <a:off x="4343400" y="876300"/>
            <a:ext cx="4610100" cy="5981700"/>
          </a:xfrm>
          <a:prstGeom prst="rect">
            <a:avLst/>
          </a:prstGeom>
          <a:ln>
            <a:noFill/>
          </a:ln>
          <a:effectLst>
            <a:softEdge rad="112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0"/>
            <a:ext cx="7772400" cy="1143000"/>
          </a:xfrm>
        </p:spPr>
        <p:txBody>
          <a:bodyPr/>
          <a:lstStyle/>
          <a:p>
            <a:pPr eaLnBrk="1" hangingPunct="1"/>
            <a:r>
              <a:rPr lang="en-US" b="1" smtClean="0">
                <a:latin typeface="Times New Roman" pitchFamily="-105" charset="0"/>
                <a:cs typeface="Times New Roman" pitchFamily="-105" charset="0"/>
              </a:rPr>
              <a:t>Example of Martin Luther</a:t>
            </a:r>
          </a:p>
        </p:txBody>
      </p:sp>
      <p:sp>
        <p:nvSpPr>
          <p:cNvPr id="53251" name="Rectangle 3"/>
          <p:cNvSpPr>
            <a:spLocks noGrp="1" noChangeArrowheads="1"/>
          </p:cNvSpPr>
          <p:nvPr>
            <p:ph idx="1"/>
          </p:nvPr>
        </p:nvSpPr>
        <p:spPr>
          <a:xfrm>
            <a:off x="533400" y="1981200"/>
            <a:ext cx="3810000" cy="3429000"/>
          </a:xfrm>
        </p:spPr>
        <p:txBody>
          <a:bodyPr/>
          <a:lstStyle/>
          <a:p>
            <a:pPr eaLnBrk="1" hangingPunct="1"/>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05" charset="0"/>
                <a:cs typeface="Times New Roman" pitchFamily="-105" charset="0"/>
              </a:rPr>
              <a:t>One secret of Luther’s productivity: he habitually placed heart preparation before study.</a:t>
            </a:r>
          </a:p>
        </p:txBody>
      </p:sp>
      <p:pic>
        <p:nvPicPr>
          <p:cNvPr id="6" name="Picture 5" descr="prayer-reiki.jpg"/>
          <p:cNvPicPr>
            <a:picLocks noChangeAspect="1"/>
          </p:cNvPicPr>
          <p:nvPr/>
        </p:nvPicPr>
        <p:blipFill>
          <a:blip r:embed="rId3"/>
          <a:stretch>
            <a:fillRect/>
          </a:stretch>
        </p:blipFill>
        <p:spPr>
          <a:xfrm>
            <a:off x="4495800" y="1524000"/>
            <a:ext cx="3925824" cy="488899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idx="1"/>
          </p:nvPr>
        </p:nvSpPr>
        <p:spPr>
          <a:xfrm>
            <a:off x="304800" y="1828800"/>
            <a:ext cx="4572000" cy="4495800"/>
          </a:xfrm>
        </p:spPr>
        <p:txBody>
          <a:bodyPr/>
          <a:lstStyle/>
          <a:p>
            <a:pPr eaLnBrk="1" hangingPunct="1">
              <a:lnSpc>
                <a:spcPct val="80000"/>
              </a:lnSpc>
            </a:pPr>
            <a:r>
              <a:rPr lang="en-US" sz="3200" dirty="0" smtClean="0">
                <a:latin typeface="Times New Roman" pitchFamily="-105" charset="0"/>
                <a:cs typeface="Times New Roman" pitchFamily="-105" charset="0"/>
              </a:rPr>
              <a:t>“During the struggle at Augsburg, Luther did not fail to devote three hours each day to prayer; and these were taken from that portion of the day most favorable to study.”</a:t>
            </a:r>
          </a:p>
          <a:p>
            <a:pPr eaLnBrk="1" hangingPunct="1">
              <a:lnSpc>
                <a:spcPct val="80000"/>
              </a:lnSpc>
            </a:pPr>
            <a:r>
              <a:rPr lang="en-US" dirty="0" err="1" smtClean="0">
                <a:latin typeface="Times New Roman" pitchFamily="-105" charset="0"/>
                <a:cs typeface="Times New Roman" pitchFamily="-105" charset="0"/>
              </a:rPr>
              <a:t>D'Aubigne</a:t>
            </a:r>
            <a:r>
              <a:rPr lang="en-US" dirty="0" smtClean="0">
                <a:latin typeface="Times New Roman" pitchFamily="-105" charset="0"/>
                <a:cs typeface="Times New Roman" pitchFamily="-105" charset="0"/>
              </a:rPr>
              <a:t>, quoted in </a:t>
            </a:r>
            <a:r>
              <a:rPr lang="en-US" i="1" dirty="0" smtClean="0">
                <a:latin typeface="Times New Roman" pitchFamily="-105" charset="0"/>
                <a:cs typeface="Times New Roman" pitchFamily="-105" charset="0"/>
              </a:rPr>
              <a:t>Great Controversy,</a:t>
            </a:r>
            <a:r>
              <a:rPr lang="en-US" dirty="0" smtClean="0">
                <a:latin typeface="Times New Roman" pitchFamily="-105" charset="0"/>
                <a:cs typeface="Times New Roman" pitchFamily="-105" charset="0"/>
              </a:rPr>
              <a:t> 210.                       </a:t>
            </a:r>
          </a:p>
        </p:txBody>
      </p:sp>
      <p:sp>
        <p:nvSpPr>
          <p:cNvPr id="54277" name="TextBox 11"/>
          <p:cNvSpPr txBox="1">
            <a:spLocks noChangeArrowheads="1"/>
          </p:cNvSpPr>
          <p:nvPr/>
        </p:nvSpPr>
        <p:spPr bwMode="auto">
          <a:xfrm>
            <a:off x="685800" y="609600"/>
            <a:ext cx="5562600" cy="584200"/>
          </a:xfrm>
          <a:prstGeom prst="rect">
            <a:avLst/>
          </a:prstGeom>
          <a:noFill/>
          <a:ln w="9525">
            <a:noFill/>
            <a:miter lim="800000"/>
            <a:headEnd/>
            <a:tailEnd/>
          </a:ln>
        </p:spPr>
        <p:txBody>
          <a:bodyPr>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At Augsburg…</a:t>
            </a:r>
          </a:p>
        </p:txBody>
      </p:sp>
      <p:pic>
        <p:nvPicPr>
          <p:cNvPr id="6" name="Picture 5" descr="Peace-of-augsburg_1555.jpg"/>
          <p:cNvPicPr>
            <a:picLocks noChangeAspect="1"/>
          </p:cNvPicPr>
          <p:nvPr/>
        </p:nvPicPr>
        <p:blipFill>
          <a:blip r:embed="rId3"/>
          <a:srcRect l="2604" t="5688" r="3646" b="6143"/>
          <a:stretch>
            <a:fillRect/>
          </a:stretch>
        </p:blipFill>
        <p:spPr>
          <a:xfrm>
            <a:off x="4876800" y="2209800"/>
            <a:ext cx="4070555" cy="3505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idx="1"/>
          </p:nvPr>
        </p:nvSpPr>
        <p:spPr>
          <a:xfrm>
            <a:off x="304800" y="1905000"/>
            <a:ext cx="4724400" cy="4572000"/>
          </a:xfrm>
        </p:spPr>
        <p:txBody>
          <a:bodyPr/>
          <a:lstStyle/>
          <a:p>
            <a:pPr eaLnBrk="1" hangingPunct="1">
              <a:lnSpc>
                <a:spcPct val="80000"/>
              </a:lnSpc>
            </a:pPr>
            <a:r>
              <a:rPr lang="en-US" sz="3200" smtClean="0">
                <a:latin typeface="Times New Roman" pitchFamily="-105" charset="0"/>
                <a:cs typeface="Times New Roman" pitchFamily="-105" charset="0"/>
              </a:rPr>
              <a:t>“From the secret place of prayer came the power that shook the world in the Great Reformation. There, with holy calmness, the servants of the Lord set their feet upon the rock of His promises.”                </a:t>
            </a:r>
            <a:r>
              <a:rPr lang="en-US" sz="3200" i="1" smtClean="0">
                <a:latin typeface="Times New Roman" pitchFamily="-105" charset="0"/>
                <a:cs typeface="Times New Roman" pitchFamily="-105" charset="0"/>
              </a:rPr>
              <a:t>Great Controversy,</a:t>
            </a:r>
            <a:r>
              <a:rPr lang="en-US" sz="3200" smtClean="0">
                <a:latin typeface="Times New Roman" pitchFamily="-105" charset="0"/>
                <a:cs typeface="Times New Roman" pitchFamily="-105" charset="0"/>
              </a:rPr>
              <a:t> 210. </a:t>
            </a:r>
          </a:p>
        </p:txBody>
      </p:sp>
      <p:pic>
        <p:nvPicPr>
          <p:cNvPr id="55299" name="Picture 4" descr="Martin Luther"/>
          <p:cNvPicPr>
            <a:picLocks noChangeAspect="1" noChangeArrowheads="1"/>
          </p:cNvPicPr>
          <p:nvPr/>
        </p:nvPicPr>
        <p:blipFill>
          <a:blip r:embed="rId3"/>
          <a:srcRect/>
          <a:stretch>
            <a:fillRect/>
          </a:stretch>
        </p:blipFill>
        <p:spPr bwMode="auto">
          <a:xfrm>
            <a:off x="5181600" y="1828800"/>
            <a:ext cx="3125788" cy="4572000"/>
          </a:xfrm>
          <a:prstGeom prst="rect">
            <a:avLst/>
          </a:prstGeom>
          <a:noFill/>
          <a:ln w="9525">
            <a:noFill/>
            <a:miter lim="800000"/>
            <a:headEnd/>
            <a:tailEnd/>
          </a:ln>
        </p:spPr>
      </p:pic>
      <p:sp>
        <p:nvSpPr>
          <p:cNvPr id="55301" name="TextBox 11"/>
          <p:cNvSpPr txBox="1">
            <a:spLocks noChangeArrowheads="1"/>
          </p:cNvSpPr>
          <p:nvPr/>
        </p:nvSpPr>
        <p:spPr bwMode="auto">
          <a:xfrm>
            <a:off x="685800" y="609600"/>
            <a:ext cx="5562600" cy="584200"/>
          </a:xfrm>
          <a:prstGeom prst="rect">
            <a:avLst/>
          </a:prstGeom>
          <a:noFill/>
          <a:ln w="9525">
            <a:noFill/>
            <a:miter lim="800000"/>
            <a:headEnd/>
            <a:tailEnd/>
          </a:ln>
        </p:spPr>
        <p:txBody>
          <a:bodyPr>
            <a:spAutoFit/>
          </a:bodyPr>
          <a:lstStyle/>
          <a:p>
            <a:r>
              <a:rPr lang="en-US">
                <a:solidFill>
                  <a:srgbClr val="103154"/>
                </a:solidFill>
              </a:rPr>
              <a:t>At Augsburg…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62000" y="0"/>
            <a:ext cx="7772400" cy="1143000"/>
          </a:xfrm>
        </p:spPr>
        <p:txBody>
          <a:bodyPr/>
          <a:lstStyle/>
          <a:p>
            <a:pPr eaLnBrk="1" hangingPunct="1"/>
            <a:r>
              <a:rPr lang="en-US" sz="3600" smtClean="0">
                <a:latin typeface="Times New Roman" pitchFamily="-105" charset="0"/>
                <a:cs typeface="Times New Roman" pitchFamily="-105" charset="0"/>
              </a:rPr>
              <a:t>Summary</a:t>
            </a:r>
          </a:p>
        </p:txBody>
      </p:sp>
      <p:sp>
        <p:nvSpPr>
          <p:cNvPr id="56323" name="Rectangle 3"/>
          <p:cNvSpPr>
            <a:spLocks noGrp="1" noChangeArrowheads="1"/>
          </p:cNvSpPr>
          <p:nvPr>
            <p:ph idx="1"/>
          </p:nvPr>
        </p:nvSpPr>
        <p:spPr>
          <a:xfrm>
            <a:off x="685800" y="1828800"/>
            <a:ext cx="7772400" cy="4267200"/>
          </a:xfrm>
        </p:spPr>
        <p:txBody>
          <a:bodyPr>
            <a:normAutofit lnSpcReduction="10000"/>
          </a:bodyPr>
          <a:lstStyle/>
          <a:p>
            <a:pPr eaLnBrk="1" hangingPunct="1">
              <a:lnSpc>
                <a:spcPct val="80000"/>
              </a:lnSpc>
              <a:buFont typeface="Wingdings 2" pitchFamily="-105" charset="2"/>
              <a:buNone/>
            </a:pPr>
            <a:r>
              <a:rPr lang="en-US" smtClean="0">
                <a:latin typeface="Times New Roman" pitchFamily="-105" charset="0"/>
                <a:cs typeface="Times New Roman" pitchFamily="-105" charset="0"/>
              </a:rPr>
              <a:t>1.  The doctrines of Revelation, Inspiration, and Illumination imply the need of a careful method to help us ascertain whether we are being led by the Holy Spirit or merely by personal intuition. </a:t>
            </a:r>
          </a:p>
          <a:p>
            <a:pPr eaLnBrk="1" hangingPunct="1">
              <a:lnSpc>
                <a:spcPct val="80000"/>
              </a:lnSpc>
              <a:buFont typeface="Wingdings 2" pitchFamily="-105" charset="2"/>
              <a:buNone/>
            </a:pPr>
            <a:r>
              <a:rPr lang="en-US" smtClean="0">
                <a:latin typeface="Times New Roman" pitchFamily="-105" charset="0"/>
                <a:cs typeface="Times New Roman" pitchFamily="-105" charset="0"/>
              </a:rPr>
              <a:t>2.  Definition of hermeneutics:  “The study of principles of interpretation.”</a:t>
            </a:r>
          </a:p>
          <a:p>
            <a:pPr eaLnBrk="1" hangingPunct="1">
              <a:lnSpc>
                <a:spcPct val="80000"/>
              </a:lnSpc>
              <a:buFont typeface="Wingdings 2" pitchFamily="-105" charset="2"/>
              <a:buNone/>
            </a:pPr>
            <a:r>
              <a:rPr lang="en-US" smtClean="0">
                <a:latin typeface="Times New Roman" pitchFamily="-105" charset="0"/>
                <a:cs typeface="Times New Roman" pitchFamily="-105" charset="0"/>
              </a:rPr>
              <a:t>3.  Concerns of hermeneutics:</a:t>
            </a:r>
          </a:p>
          <a:p>
            <a:pPr lvl="1" eaLnBrk="1" hangingPunct="1">
              <a:lnSpc>
                <a:spcPct val="80000"/>
              </a:lnSpc>
            </a:pPr>
            <a:r>
              <a:rPr lang="en-US" sz="2800" smtClean="0">
                <a:latin typeface="Times New Roman" pitchFamily="-105" charset="0"/>
                <a:cs typeface="Times New Roman" pitchFamily="-105" charset="0"/>
              </a:rPr>
              <a:t>A.  Words and their individual meaning.</a:t>
            </a:r>
          </a:p>
          <a:p>
            <a:pPr lvl="1" eaLnBrk="1" hangingPunct="1">
              <a:lnSpc>
                <a:spcPct val="80000"/>
              </a:lnSpc>
            </a:pPr>
            <a:r>
              <a:rPr lang="en-US" sz="2800" smtClean="0">
                <a:latin typeface="Times New Roman" pitchFamily="-105" charset="0"/>
                <a:cs typeface="Times New Roman" pitchFamily="-105" charset="0"/>
              </a:rPr>
              <a:t>B.  Thought and message conveyed by the words.</a:t>
            </a:r>
          </a:p>
          <a:p>
            <a:pPr eaLnBrk="1" hangingPunct="1">
              <a:lnSpc>
                <a:spcPct val="80000"/>
              </a:lnSpc>
            </a:pPr>
            <a:endParaRPr lang="en-US" sz="1500" smtClean="0">
              <a:latin typeface="Times New Roman" pitchFamily="-105" charset="0"/>
              <a:cs typeface="Times New Roman" pitchFamily="-105"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62000" y="533400"/>
            <a:ext cx="4114800" cy="609600"/>
          </a:xfrm>
        </p:spPr>
        <p:txBody>
          <a:bodyPr>
            <a:normAutofit fontScale="90000"/>
          </a:bodyPr>
          <a:lstStyle/>
          <a:p>
            <a:pPr eaLnBrk="1" hangingPunct="1"/>
            <a:r>
              <a:rPr lang="en-US" sz="3600" smtClean="0">
                <a:latin typeface="Times New Roman" pitchFamily="-105" charset="0"/>
                <a:cs typeface="Times New Roman" pitchFamily="-105" charset="0"/>
              </a:rPr>
              <a:t>Summary</a:t>
            </a:r>
          </a:p>
        </p:txBody>
      </p:sp>
      <p:sp>
        <p:nvSpPr>
          <p:cNvPr id="57347" name="Rectangle 3"/>
          <p:cNvSpPr>
            <a:spLocks noChangeArrowheads="1"/>
          </p:cNvSpPr>
          <p:nvPr/>
        </p:nvSpPr>
        <p:spPr bwMode="auto">
          <a:xfrm>
            <a:off x="457200" y="1828800"/>
            <a:ext cx="8229600" cy="4302125"/>
          </a:xfrm>
          <a:prstGeom prst="rect">
            <a:avLst/>
          </a:prstGeom>
          <a:noFill/>
          <a:ln w="9525">
            <a:noFill/>
            <a:miter lim="800000"/>
            <a:headEnd/>
            <a:tailEnd/>
          </a:ln>
        </p:spPr>
        <p:txBody>
          <a:bodyPr>
            <a:spAutoFit/>
          </a:bodyPr>
          <a:lstStyle/>
          <a:p>
            <a:pPr marL="457200" indent="-457200">
              <a:buFont typeface="Corbel" pitchFamily="-105" charset="0"/>
              <a:buAutoNum type="arabicPeriod" startAt="4"/>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Jesus used a hermeneutical method in expounding                Scripture:  Luke 24:27</a:t>
            </a:r>
          </a:p>
          <a:p>
            <a:pPr marL="457200" indent="-457200">
              <a:buFont typeface="Corbel" pitchFamily="-105" charset="0"/>
              <a:buAutoNum type="arabicPeriod" startAt="4"/>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Dangers in misuse of hermeneutics:  Can be used to evade pointed truth—that is, explain it away or water it down.</a:t>
            </a:r>
          </a:p>
          <a:p>
            <a:pPr marL="457200" indent="-457200">
              <a:buFont typeface="Corbel" pitchFamily="-105" charset="0"/>
              <a:buAutoNum type="arabicPeriod" startAt="4"/>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Danger in having no hermeneutical method:  Disunity because everybody interprets it to suit themselves.</a:t>
            </a:r>
          </a:p>
          <a:p>
            <a:pPr lvl="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600" dirty="0" smtClean="0">
                <a:latin typeface="Times New Roman" pitchFamily="-105" charset="0"/>
                <a:cs typeface="Times New Roman" pitchFamily="-105" charset="0"/>
              </a:rPr>
              <a:t>What the Clerk Read:</a:t>
            </a:r>
          </a:p>
        </p:txBody>
      </p:sp>
      <p:sp>
        <p:nvSpPr>
          <p:cNvPr id="21507" name="Rectangle 3"/>
          <p:cNvSpPr>
            <a:spLocks noGrp="1" noChangeArrowheads="1"/>
          </p:cNvSpPr>
          <p:nvPr>
            <p:ph idx="1"/>
          </p:nvPr>
        </p:nvSpPr>
        <p:spPr/>
        <p:txBody>
          <a:bodyPr/>
          <a:lstStyle/>
          <a:p>
            <a:pPr eaLnBrk="1" hangingPunct="1">
              <a:buFontTx/>
              <a:buNone/>
            </a:pPr>
            <a:endParaRPr lang="en-US" dirty="0" smtClean="0">
              <a:latin typeface="Times New Roman" pitchFamily="-105" charset="0"/>
              <a:cs typeface="Times New Roman" pitchFamily="-105" charset="0"/>
            </a:endParaRPr>
          </a:p>
          <a:p>
            <a:pPr algn="ctr" eaLnBrk="1" hangingPunct="1">
              <a:buFontTx/>
              <a:buNone/>
            </a:pPr>
            <a:r>
              <a:rPr lang="en-US" dirty="0" smtClean="0">
                <a:latin typeface="Times New Roman" pitchFamily="-105" charset="0"/>
                <a:cs typeface="Times New Roman" pitchFamily="-105" charset="0"/>
              </a:rPr>
              <a:t>Blind on the right side.</a:t>
            </a:r>
          </a:p>
          <a:p>
            <a:pPr algn="ctr" eaLnBrk="1" hangingPunct="1">
              <a:buFontTx/>
              <a:buNone/>
            </a:pPr>
            <a:r>
              <a:rPr lang="en-US" dirty="0" smtClean="0">
                <a:latin typeface="Times New Roman" pitchFamily="-105" charset="0"/>
                <a:cs typeface="Times New Roman" pitchFamily="-105" charset="0"/>
              </a:rPr>
              <a:t>May be falling.  </a:t>
            </a:r>
          </a:p>
          <a:p>
            <a:pPr algn="ctr" eaLnBrk="1" hangingPunct="1">
              <a:buFontTx/>
              <a:buNone/>
            </a:pPr>
            <a:r>
              <a:rPr lang="en-US" dirty="0" smtClean="0">
                <a:latin typeface="Times New Roman" pitchFamily="-105" charset="0"/>
                <a:cs typeface="Times New Roman" pitchFamily="-105" charset="0"/>
              </a:rPr>
              <a:t>Please call someone.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0" y="0"/>
            <a:ext cx="7772400" cy="1143000"/>
          </a:xfrm>
        </p:spPr>
        <p:txBody>
          <a:bodyPr/>
          <a:lstStyle/>
          <a:p>
            <a:pPr eaLnBrk="1" hangingPunct="1"/>
            <a:r>
              <a:rPr lang="en-US" sz="3600" smtClean="0">
                <a:latin typeface="Times New Roman" pitchFamily="-105" charset="0"/>
                <a:cs typeface="Times New Roman" pitchFamily="-105" charset="0"/>
              </a:rPr>
              <a:t>Summary</a:t>
            </a:r>
          </a:p>
        </p:txBody>
      </p:sp>
      <p:sp>
        <p:nvSpPr>
          <p:cNvPr id="143363" name="Rectangle 3"/>
          <p:cNvSpPr>
            <a:spLocks noGrp="1" noChangeArrowheads="1"/>
          </p:cNvSpPr>
          <p:nvPr>
            <p:ph idx="1"/>
          </p:nvPr>
        </p:nvSpPr>
        <p:spPr>
          <a:xfrm>
            <a:off x="304800" y="1828800"/>
            <a:ext cx="8382000" cy="4495800"/>
          </a:xfrm>
        </p:spPr>
        <p:txBody>
          <a:bodyPr>
            <a:normAutofit fontScale="92500" lnSpcReduction="10000"/>
          </a:bodyPr>
          <a:lstStyle/>
          <a:p>
            <a:pPr marL="514350" indent="-514350" eaLnBrk="1" hangingPunct="1">
              <a:buClr>
                <a:schemeClr val="tx1"/>
              </a:buClr>
              <a:buFont typeface="Corbel" pitchFamily="-105" charset="0"/>
              <a:buAutoNum type="arabicPeriod" startAt="7"/>
              <a:defRPr/>
            </a:pPr>
            <a:r>
              <a:rPr lang="en-US" sz="3000" dirty="0" smtClean="0">
                <a:latin typeface="Times New Roman" pitchFamily="-105" charset="0"/>
              </a:rPr>
              <a:t>Four reasons why we need a hermeneutical method:</a:t>
            </a:r>
          </a:p>
          <a:p>
            <a:pPr lvl="2" eaLnBrk="1" hangingPunct="1">
              <a:buFont typeface="Wingdings 2" pitchFamily="-105" charset="2"/>
              <a:buNone/>
              <a:defRPr/>
            </a:pPr>
            <a:r>
              <a:rPr lang="en-US" sz="3000" dirty="0" smtClean="0">
                <a:latin typeface="Times New Roman" pitchFamily="-105" charset="0"/>
              </a:rPr>
              <a:t>A.  Misinterpretation took place even in Ellen White’s lifetime.</a:t>
            </a:r>
          </a:p>
          <a:p>
            <a:pPr lvl="2" eaLnBrk="1" hangingPunct="1">
              <a:buFont typeface="Wingdings 2" pitchFamily="-105" charset="2"/>
              <a:buNone/>
              <a:defRPr/>
            </a:pPr>
            <a:r>
              <a:rPr lang="en-US" sz="3000" dirty="0" smtClean="0">
                <a:latin typeface="Times New Roman" pitchFamily="-105" charset="0"/>
              </a:rPr>
              <a:t>B.  Chronological, historical, theological, and linguistic distance.</a:t>
            </a:r>
          </a:p>
          <a:p>
            <a:pPr lvl="2" eaLnBrk="1" hangingPunct="1">
              <a:buFont typeface="Wingdings 2" pitchFamily="-105" charset="2"/>
              <a:buNone/>
              <a:defRPr/>
            </a:pPr>
            <a:r>
              <a:rPr lang="en-US" sz="3000" dirty="0" smtClean="0">
                <a:latin typeface="Times New Roman" pitchFamily="-105" charset="0"/>
              </a:rPr>
              <a:t>C.  The need for certainty about truth.</a:t>
            </a:r>
          </a:p>
          <a:p>
            <a:pPr lvl="2" eaLnBrk="1" hangingPunct="1">
              <a:buFont typeface="Wingdings 2" pitchFamily="-105" charset="2"/>
              <a:buNone/>
              <a:defRPr/>
            </a:pPr>
            <a:r>
              <a:rPr lang="en-US" sz="3000" dirty="0" smtClean="0">
                <a:latin typeface="Times New Roman" pitchFamily="-105" charset="0"/>
              </a:rPr>
              <a:t>D.  The need for unity in the church.					__________</a:t>
            </a:r>
          </a:p>
          <a:p>
            <a:pPr marL="0" indent="0" eaLnBrk="1" hangingPunct="1">
              <a:lnSpc>
                <a:spcPct val="120000"/>
              </a:lnSpc>
              <a:spcBef>
                <a:spcPts val="0"/>
              </a:spcBef>
              <a:buFont typeface="Wingdings 2" pitchFamily="-105" charset="2"/>
              <a:buNone/>
              <a:defRPr/>
            </a:pPr>
            <a:r>
              <a:rPr lang="en-US" sz="3000" dirty="0" smtClean="0">
                <a:latin typeface="Times New Roman" pitchFamily="-105" charset="0"/>
              </a:rPr>
              <a:t>The next four lectures will present a comprehensive hermeneutical process for the writings of Ellen White.</a:t>
            </a:r>
          </a:p>
          <a:p>
            <a:pPr lvl="1" eaLnBrk="1" hangingPunct="1">
              <a:buFont typeface="Wingdings 2" pitchFamily="-105" charset="2"/>
              <a:buNone/>
              <a:defRPr/>
            </a:pPr>
            <a:endParaRPr lang="en-US" dirty="0" smtClean="0">
              <a:latin typeface="Times New Roman" pitchFamily="-105" charset="0"/>
            </a:endParaRPr>
          </a:p>
          <a:p>
            <a:pPr marL="514350" indent="-514350" algn="ctr" eaLnBrk="1" hangingPunct="1">
              <a:defRPr/>
            </a:pPr>
            <a:endParaRPr lang="en-US" dirty="0" smtClean="0">
              <a:latin typeface="Times New Roman" pitchFamily="-105"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3600" smtClean="0">
                <a:latin typeface="Times New Roman" pitchFamily="-105" charset="0"/>
                <a:cs typeface="Times New Roman" pitchFamily="-105" charset="0"/>
              </a:rPr>
              <a:t>Acknowledgements</a:t>
            </a:r>
          </a:p>
        </p:txBody>
      </p:sp>
      <p:sp>
        <p:nvSpPr>
          <p:cNvPr id="59395" name="Rectangle 3"/>
          <p:cNvSpPr>
            <a:spLocks noGrp="1" noChangeArrowheads="1"/>
          </p:cNvSpPr>
          <p:nvPr>
            <p:ph idx="1"/>
          </p:nvPr>
        </p:nvSpPr>
        <p:spPr/>
        <p:txBody>
          <a:bodyPr/>
          <a:lstStyle/>
          <a:p>
            <a:pPr eaLnBrk="1" hangingPunct="1"/>
            <a:r>
              <a:rPr lang="en-US" smtClean="0">
                <a:latin typeface="Times New Roman" pitchFamily="-105" charset="0"/>
                <a:cs typeface="Times New Roman" pitchFamily="-105" charset="0"/>
              </a:rPr>
              <a:t>This lecture originally adapted from Roger W. Coon, “EGW and Hermeneutics:  Its Importance and Place—An Introduction,” GSEM534 Lecture Outline, Andrews University, April 4, 1995, with further input from Denis Fortin.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3600" dirty="0" smtClean="0">
                <a:latin typeface="Times New Roman" pitchFamily="-105" charset="0"/>
                <a:cs typeface="Times New Roman" pitchFamily="-105" charset="0"/>
              </a:rPr>
              <a:t>PowerPoint</a:t>
            </a:r>
          </a:p>
        </p:txBody>
      </p:sp>
      <p:sp>
        <p:nvSpPr>
          <p:cNvPr id="59395" name="Rectangle 3"/>
          <p:cNvSpPr>
            <a:spLocks noGrp="1" noChangeArrowheads="1"/>
          </p:cNvSpPr>
          <p:nvPr>
            <p:ph idx="1"/>
          </p:nvPr>
        </p:nvSpPr>
        <p:spPr/>
        <p:txBody>
          <a:bodyPr/>
          <a:lstStyle/>
          <a:p>
            <a:pPr eaLnBrk="1" hangingPunct="1"/>
            <a:r>
              <a:rPr lang="en-US" dirty="0" smtClean="0">
                <a:latin typeface="Times New Roman" pitchFamily="-105" charset="0"/>
                <a:cs typeface="Times New Roman" pitchFamily="-105" charset="0"/>
              </a:rPr>
              <a:t>Original by Eric Stubbert, 1999.</a:t>
            </a:r>
          </a:p>
          <a:p>
            <a:pPr eaLnBrk="1" hangingPunct="1"/>
            <a:r>
              <a:rPr lang="en-US" dirty="0" smtClean="0">
                <a:latin typeface="Times New Roman" pitchFamily="-105" charset="0"/>
                <a:cs typeface="Times New Roman" pitchFamily="-105" charset="0"/>
              </a:rPr>
              <a:t>Updated by Alexander Rybachek, 2009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000" dirty="0" smtClean="0">
                <a:latin typeface="Times New Roman" pitchFamily="-105" charset="0"/>
                <a:cs typeface="Times New Roman" pitchFamily="-105" charset="0"/>
              </a:rPr>
              <a:t>The Clerk’s Interpretation</a:t>
            </a:r>
          </a:p>
        </p:txBody>
      </p:sp>
      <p:sp>
        <p:nvSpPr>
          <p:cNvPr id="22531" name="Rectangle 3"/>
          <p:cNvSpPr>
            <a:spLocks noGrp="1" noChangeArrowheads="1"/>
          </p:cNvSpPr>
          <p:nvPr>
            <p:ph idx="1"/>
          </p:nvPr>
        </p:nvSpPr>
        <p:spPr>
          <a:xfrm>
            <a:off x="838200" y="2057400"/>
            <a:ext cx="7583488" cy="4114800"/>
          </a:xfrm>
        </p:spPr>
        <p:txBody>
          <a:bodyPr/>
          <a:lstStyle/>
          <a:p>
            <a:pPr eaLnBrk="1" hangingPunct="1">
              <a:buFontTx/>
              <a:buNone/>
            </a:pPr>
            <a:endParaRPr lang="en-US" dirty="0" smtClean="0">
              <a:latin typeface="Times New Roman" pitchFamily="-105" charset="0"/>
              <a:cs typeface="Times New Roman" pitchFamily="-105" charset="0"/>
            </a:endParaRPr>
          </a:p>
          <a:p>
            <a:pPr algn="ctr" eaLnBrk="1" hangingPunct="1">
              <a:buFontTx/>
              <a:buNone/>
            </a:pPr>
            <a:r>
              <a:rPr lang="en-US" b="1" dirty="0" smtClean="0">
                <a:ln w="1905"/>
                <a:solidFill>
                  <a:schemeClr val="tx2">
                    <a:lumMod val="75000"/>
                  </a:schemeClr>
                </a:solidFill>
                <a:effectLst>
                  <a:innerShdw blurRad="69850" dist="43180" dir="5400000">
                    <a:srgbClr val="000000">
                      <a:alpha val="65000"/>
                    </a:srgbClr>
                  </a:innerShdw>
                </a:effectLst>
                <a:latin typeface="Times New Roman" pitchFamily="-105" charset="0"/>
                <a:cs typeface="Times New Roman" pitchFamily="-105" charset="0"/>
              </a:rPr>
              <a:t>“Blind on the right side,” plus fear of falling</a:t>
            </a:r>
          </a:p>
          <a:p>
            <a:pPr algn="ctr" eaLnBrk="1" hangingPunct="1">
              <a:buFontTx/>
              <a:buNone/>
            </a:pPr>
            <a:r>
              <a:rPr lang="en-US" b="1" dirty="0" smtClean="0">
                <a:ln w="1905"/>
                <a:solidFill>
                  <a:schemeClr val="tx2">
                    <a:lumMod val="75000"/>
                  </a:schemeClr>
                </a:solidFill>
                <a:effectLst>
                  <a:innerShdw blurRad="69850" dist="43180" dir="5400000">
                    <a:srgbClr val="000000">
                      <a:alpha val="65000"/>
                    </a:srgbClr>
                  </a:innerShdw>
                </a:effectLst>
                <a:latin typeface="Times New Roman" pitchFamily="-105" charset="0"/>
                <a:cs typeface="Times New Roman" pitchFamily="-105" charset="0"/>
              </a:rPr>
              <a:t>could be symptoms of a stroke.</a:t>
            </a:r>
          </a:p>
          <a:p>
            <a:pPr algn="ctr" eaLnBrk="1" hangingPunct="1">
              <a:buFontTx/>
              <a:buNone/>
            </a:pPr>
            <a:r>
              <a:rPr lang="en-US" b="1" dirty="0" smtClean="0">
                <a:ln w="1905"/>
                <a:solidFill>
                  <a:schemeClr val="tx2">
                    <a:lumMod val="75000"/>
                  </a:schemeClr>
                </a:solidFill>
                <a:effectLst>
                  <a:innerShdw blurRad="69850" dist="43180" dir="5400000">
                    <a:srgbClr val="000000">
                      <a:alpha val="65000"/>
                    </a:srgbClr>
                  </a:innerShdw>
                </a:effectLst>
                <a:latin typeface="Times New Roman" pitchFamily="-105" charset="0"/>
                <a:cs typeface="Times New Roman" pitchFamily="-105" charset="0"/>
              </a:rPr>
              <a:t>So the clerk rushed out and called paramedics.</a:t>
            </a:r>
          </a:p>
          <a:p>
            <a:pPr algn="ctr" eaLnBrk="1" hangingPunct="1">
              <a:buFontTx/>
              <a:buNone/>
            </a:pPr>
            <a:r>
              <a:rPr lang="en-US" b="1" dirty="0" smtClean="0">
                <a:ln w="1905"/>
                <a:solidFill>
                  <a:schemeClr val="tx2">
                    <a:lumMod val="75000"/>
                  </a:schemeClr>
                </a:solidFill>
                <a:effectLst>
                  <a:innerShdw blurRad="69850" dist="43180" dir="5400000">
                    <a:srgbClr val="000000">
                      <a:alpha val="65000"/>
                    </a:srgbClr>
                  </a:innerShdw>
                </a:effectLst>
                <a:latin typeface="Times New Roman" pitchFamily="-105" charset="0"/>
                <a:cs typeface="Times New Roman" pitchFamily="-105" charset="0"/>
              </a:rPr>
              <a:t>When the paramedics came running into the courtroom, they found . . .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indow-blind-pulls.jpg"/>
          <p:cNvPicPr>
            <a:picLocks noChangeAspect="1"/>
          </p:cNvPicPr>
          <p:nvPr/>
        </p:nvPicPr>
        <p:blipFill>
          <a:blip r:embed="rId3"/>
          <a:stretch>
            <a:fillRect/>
          </a:stretch>
        </p:blipFill>
        <p:spPr>
          <a:xfrm>
            <a:off x="0" y="0"/>
            <a:ext cx="9144000" cy="6858000"/>
          </a:xfrm>
          <a:prstGeom prst="rect">
            <a:avLst/>
          </a:prstGeom>
        </p:spPr>
      </p:pic>
      <p:sp>
        <p:nvSpPr>
          <p:cNvPr id="23555" name="Rectangle 3"/>
          <p:cNvSpPr>
            <a:spLocks noGrp="1" noChangeArrowheads="1"/>
          </p:cNvSpPr>
          <p:nvPr>
            <p:ph idx="1"/>
          </p:nvPr>
        </p:nvSpPr>
        <p:spPr>
          <a:xfrm>
            <a:off x="457200" y="1600200"/>
            <a:ext cx="4038600" cy="4525963"/>
          </a:xfrm>
          <a:solidFill>
            <a:schemeClr val="bg2">
              <a:lumMod val="75000"/>
              <a:alpha val="22000"/>
            </a:schemeClr>
          </a:solidFill>
        </p:spPr>
        <p:txBody>
          <a:bodyPr>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buFontTx/>
              <a:buNone/>
            </a:pPr>
            <a:endPar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05" charset="0"/>
              <a:cs typeface="Times New Roman" pitchFamily="-105" charset="0"/>
            </a:endParaRPr>
          </a:p>
          <a:p>
            <a:pPr algn="ctr" eaLnBrk="1" hangingPunct="1">
              <a:buFontTx/>
              <a:buNone/>
            </a:pPr>
            <a:r>
              <a:rPr lang="en-US" b="1" dirty="0" smtClean="0">
                <a:ln w="11430"/>
                <a:solidFill>
                  <a:srgbClr val="EDB71F"/>
                </a:solidFill>
                <a:effectLst>
                  <a:outerShdw blurRad="80000" dist="40000" dir="5040000" algn="tl">
                    <a:srgbClr val="000000">
                      <a:alpha val="30000"/>
                    </a:srgbClr>
                  </a:outerShdw>
                </a:effectLst>
                <a:latin typeface="Times New Roman" pitchFamily="-105" charset="0"/>
                <a:cs typeface="Times New Roman" pitchFamily="-105" charset="0"/>
              </a:rPr>
              <a:t>[The window] blind on the right side may be falling.  </a:t>
            </a:r>
          </a:p>
          <a:p>
            <a:pPr algn="ctr" eaLnBrk="1" hangingPunct="1">
              <a:buFontTx/>
              <a:buNone/>
            </a:pPr>
            <a:r>
              <a:rPr lang="en-US" b="1" dirty="0" smtClean="0">
                <a:ln w="11430"/>
                <a:solidFill>
                  <a:srgbClr val="EDB71F"/>
                </a:solidFill>
                <a:effectLst>
                  <a:outerShdw blurRad="80000" dist="40000" dir="5040000" algn="tl">
                    <a:srgbClr val="000000">
                      <a:alpha val="30000"/>
                    </a:srgbClr>
                  </a:outerShdw>
                </a:effectLst>
                <a:latin typeface="Times New Roman" pitchFamily="-105" charset="0"/>
                <a:cs typeface="Times New Roman" pitchFamily="-105" charset="0"/>
              </a:rPr>
              <a:t>Please call someone [to fix the blind].</a:t>
            </a:r>
          </a:p>
        </p:txBody>
      </p:sp>
      <p:sp>
        <p:nvSpPr>
          <p:cNvPr id="23554" name="Rectangle 2"/>
          <p:cNvSpPr>
            <a:spLocks noGrp="1" noChangeArrowheads="1"/>
          </p:cNvSpPr>
          <p:nvPr>
            <p:ph type="title"/>
          </p:nvPr>
        </p:nvSpPr>
        <p:spPr/>
        <p:txBody>
          <a:bodyPr>
            <a:normAutofit/>
          </a:bodyPr>
          <a:lstStyle/>
          <a:p>
            <a:pPr eaLnBrk="1" hangingPunct="1"/>
            <a:r>
              <a:rPr lang="en-US" dirty="0" smtClean="0">
                <a:latin typeface="Times New Roman" pitchFamily="-105" charset="0"/>
                <a:cs typeface="Times New Roman" pitchFamily="-105" charset="0"/>
              </a:rPr>
              <a:t>What Judge Jordan Meant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tin_dictionary.jpg"/>
          <p:cNvPicPr>
            <a:picLocks noChangeAspect="1"/>
          </p:cNvPicPr>
          <p:nvPr/>
        </p:nvPicPr>
        <p:blipFill>
          <a:blip r:embed="rId3"/>
          <a:stretch>
            <a:fillRect/>
          </a:stretch>
        </p:blipFill>
        <p:spPr>
          <a:xfrm>
            <a:off x="0" y="-1"/>
            <a:ext cx="9144000" cy="6849341"/>
          </a:xfrm>
          <a:prstGeom prst="rect">
            <a:avLst/>
          </a:prstGeom>
        </p:spPr>
      </p:pic>
      <p:sp>
        <p:nvSpPr>
          <p:cNvPr id="24578" name="Rectangle 2"/>
          <p:cNvSpPr>
            <a:spLocks noGrp="1" noChangeArrowheads="1"/>
          </p:cNvSpPr>
          <p:nvPr>
            <p:ph type="title"/>
          </p:nvPr>
        </p:nvSpPr>
        <p:spPr>
          <a:xfrm>
            <a:off x="457200" y="0"/>
            <a:ext cx="8229600" cy="990600"/>
          </a:xfrm>
        </p:spPr>
        <p:txBody>
          <a:bodyPr/>
          <a:lstStyle/>
          <a:p>
            <a:pPr eaLnBrk="1" hangingPunct="1"/>
            <a:r>
              <a:rPr lang="en-US" sz="3600" dirty="0" smtClean="0">
                <a:latin typeface="Times New Roman" pitchFamily="-105" charset="0"/>
                <a:cs typeface="Times New Roman" pitchFamily="-105" charset="0"/>
              </a:rPr>
              <a:t>Definition of Hermeneutics</a:t>
            </a:r>
          </a:p>
        </p:txBody>
      </p:sp>
      <p:sp>
        <p:nvSpPr>
          <p:cNvPr id="24579" name="Rectangle 3"/>
          <p:cNvSpPr>
            <a:spLocks noGrp="1" noChangeArrowheads="1"/>
          </p:cNvSpPr>
          <p:nvPr>
            <p:ph idx="1"/>
          </p:nvPr>
        </p:nvSpPr>
        <p:spPr>
          <a:xfrm>
            <a:off x="457200" y="609600"/>
            <a:ext cx="8229600" cy="2895601"/>
          </a:xfrm>
        </p:spPr>
        <p:txBody>
          <a:bodyPr/>
          <a:lstStyle/>
          <a:p>
            <a:pPr eaLnBrk="1" hangingPunct="1"/>
            <a:endParaRPr lang="en-US" dirty="0" smtClean="0">
              <a:latin typeface="Times New Roman" pitchFamily="-105" charset="0"/>
              <a:cs typeface="Times New Roman" pitchFamily="-105" charset="0"/>
            </a:endParaRPr>
          </a:p>
          <a:p>
            <a:pPr eaLnBrk="1" hangingPunct="1">
              <a:buFont typeface="Wingdings 2" pitchFamily="-105" charset="2"/>
              <a:buNone/>
            </a:pPr>
            <a:r>
              <a:rPr lang="en-US" dirty="0" smtClean="0">
                <a:latin typeface="Times New Roman" pitchFamily="-105" charset="0"/>
                <a:cs typeface="Times New Roman" pitchFamily="-105" charset="0"/>
              </a:rPr>
              <a:t>	</a:t>
            </a:r>
            <a:r>
              <a:rPr lang="en-US"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itchFamily="-105" charset="0"/>
                <a:cs typeface="Times New Roman" pitchFamily="-105" charset="0"/>
              </a:rPr>
              <a:t>“The study of the methodological principles of interpretation and explanation.”</a:t>
            </a:r>
          </a:p>
          <a:p>
            <a:pPr eaLnBrk="1" hangingPunct="1">
              <a:buFont typeface="Wingdings 2" pitchFamily="-105" charset="2"/>
              <a:buNone/>
            </a:pPr>
            <a:r>
              <a:rPr lang="en-US" i="1"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Times New Roman" pitchFamily="-105" charset="0"/>
                <a:cs typeface="Times New Roman" pitchFamily="-105" charset="0"/>
              </a:rPr>
              <a:t>-Merriam-Webster’s Third New International Dictionary.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200" dirty="0" smtClean="0">
                <a:latin typeface="Times New Roman" pitchFamily="-105" charset="0"/>
                <a:cs typeface="Times New Roman" pitchFamily="-105" charset="0"/>
              </a:rPr>
              <a:t>The Biblical Use of the Term Hermeneutics</a:t>
            </a:r>
          </a:p>
        </p:txBody>
      </p:sp>
      <p:sp>
        <p:nvSpPr>
          <p:cNvPr id="25603" name="Rectangle 3"/>
          <p:cNvSpPr>
            <a:spLocks noGrp="1" noChangeArrowheads="1"/>
          </p:cNvSpPr>
          <p:nvPr>
            <p:ph idx="1"/>
          </p:nvPr>
        </p:nvSpPr>
        <p:spPr>
          <a:xfrm>
            <a:off x="457200" y="1600200"/>
            <a:ext cx="4648200" cy="4525963"/>
          </a:xfrm>
        </p:spPr>
        <p:txBody>
          <a:bodyPr/>
          <a:lstStyle/>
          <a:p>
            <a:pPr algn="ctr" eaLnBrk="1" hangingPunct="1">
              <a:buFont typeface="Wingdings 2" pitchFamily="-105" charset="2"/>
              <a:buNone/>
            </a:pPr>
            <a:r>
              <a:rPr lang="en-US" dirty="0" smtClean="0">
                <a:latin typeface="Times New Roman" pitchFamily="-105" charset="0"/>
                <a:cs typeface="Times New Roman" pitchFamily="-105" charset="0"/>
              </a:rPr>
              <a:t>Luke 24:27</a:t>
            </a:r>
          </a:p>
          <a:p>
            <a:pPr algn="ctr"/>
            <a:r>
              <a:rPr lang="en-US" dirty="0" smtClean="0">
                <a:latin typeface="Times New Roman" pitchFamily="-105" charset="0"/>
                <a:cs typeface="Times New Roman" pitchFamily="-105" charset="0"/>
              </a:rPr>
              <a:t>“And beginning at Moses and all the Prophets, He expounded [</a:t>
            </a:r>
            <a:r>
              <a:rPr lang="en-US" dirty="0" err="1" smtClean="0">
                <a:latin typeface="Bwgrkn" pitchFamily="2" charset="0"/>
              </a:rPr>
              <a:t>di-hermeneuo</a:t>
            </a:r>
            <a:r>
              <a:rPr lang="en-US" dirty="0" smtClean="0">
                <a:latin typeface="Times New Roman" pitchFamily="-105" charset="0"/>
                <a:cs typeface="Times New Roman" pitchFamily="-105" charset="0"/>
              </a:rPr>
              <a:t>] to them in all the Scriptures the things concerning Himself.”</a:t>
            </a:r>
          </a:p>
        </p:txBody>
      </p:sp>
      <p:pic>
        <p:nvPicPr>
          <p:cNvPr id="5" name="Picture 4" descr="road_to_emmaus1.jpg"/>
          <p:cNvPicPr>
            <a:picLocks noChangeAspect="1"/>
          </p:cNvPicPr>
          <p:nvPr/>
        </p:nvPicPr>
        <p:blipFill>
          <a:blip r:embed="rId3"/>
          <a:srcRect l="43826"/>
          <a:stretch>
            <a:fillRect/>
          </a:stretch>
        </p:blipFill>
        <p:spPr>
          <a:xfrm>
            <a:off x="5308951" y="1447800"/>
            <a:ext cx="3739977" cy="477012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5257800" y="6211669"/>
            <a:ext cx="3711272"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Road to Emmaus</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ophet.jpg"/>
          <p:cNvPicPr>
            <a:picLocks noChangeAspect="1"/>
          </p:cNvPicPr>
          <p:nvPr/>
        </p:nvPicPr>
        <p:blipFill>
          <a:blip r:embed="rId3"/>
          <a:stretch>
            <a:fillRect/>
          </a:stretch>
        </p:blipFill>
        <p:spPr>
          <a:xfrm>
            <a:off x="11379" y="4184"/>
            <a:ext cx="9132622" cy="6853816"/>
          </a:xfrm>
          <a:prstGeom prst="rect">
            <a:avLst/>
          </a:prstGeom>
        </p:spPr>
      </p:pic>
      <p:sp>
        <p:nvSpPr>
          <p:cNvPr id="26627" name="Rectangle 3"/>
          <p:cNvSpPr>
            <a:spLocks noGrp="1" noChangeArrowheads="1"/>
          </p:cNvSpPr>
          <p:nvPr>
            <p:ph idx="1"/>
          </p:nvPr>
        </p:nvSpPr>
        <p:spPr>
          <a:xfrm>
            <a:off x="4495800" y="1600199"/>
            <a:ext cx="4648200" cy="3733801"/>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buFontTx/>
              <a:buChar char="•"/>
            </a:pPr>
            <a:r>
              <a:rPr lang="en-US" sz="2800" b="1" dirty="0" smtClean="0">
                <a:ln w="11430"/>
                <a:solidFill>
                  <a:srgbClr val="FFC000"/>
                </a:solidFill>
                <a:effectLst>
                  <a:outerShdw blurRad="80000" dist="40000" dir="5040000" algn="tl">
                    <a:srgbClr val="000000">
                      <a:alpha val="30000"/>
                    </a:srgbClr>
                  </a:outerShdw>
                </a:effectLst>
                <a:latin typeface="Times New Roman" pitchFamily="-105" charset="0"/>
                <a:cs typeface="Times New Roman" pitchFamily="-105" charset="0"/>
              </a:rPr>
              <a:t>“What did the prophet mean by what the prophet said?”</a:t>
            </a:r>
          </a:p>
          <a:p>
            <a:pPr eaLnBrk="1" hangingPunct="1">
              <a:buFontTx/>
              <a:buChar char="•"/>
            </a:pPr>
            <a:r>
              <a:rPr lang="en-US" sz="2800" b="1" dirty="0" smtClean="0">
                <a:ln w="11430"/>
                <a:solidFill>
                  <a:srgbClr val="FFC000"/>
                </a:solidFill>
                <a:effectLst>
                  <a:outerShdw blurRad="80000" dist="40000" dir="5040000" algn="tl">
                    <a:srgbClr val="000000">
                      <a:alpha val="30000"/>
                    </a:srgbClr>
                  </a:outerShdw>
                </a:effectLst>
                <a:latin typeface="Times New Roman" pitchFamily="-105" charset="0"/>
                <a:cs typeface="Times New Roman" pitchFamily="-105" charset="0"/>
              </a:rPr>
              <a:t>What does the prophet’s message mean today?”</a:t>
            </a:r>
          </a:p>
        </p:txBody>
      </p:sp>
      <p:sp>
        <p:nvSpPr>
          <p:cNvPr id="26626" name="Rectangle 2"/>
          <p:cNvSpPr>
            <a:spLocks noGrp="1" noChangeArrowheads="1"/>
          </p:cNvSpPr>
          <p:nvPr>
            <p:ph type="title"/>
          </p:nvPr>
        </p:nvSpPr>
        <p:spPr>
          <a:xfrm>
            <a:off x="3886200" y="274638"/>
            <a:ext cx="4800600" cy="1143000"/>
          </a:xfrm>
        </p:spPr>
        <p:txBody>
          <a:bodyPr>
            <a:normAutofit fontScale="90000"/>
          </a:bodyPr>
          <a:lstStyle/>
          <a:p>
            <a:pPr eaLnBrk="1" hangingPunct="1"/>
            <a:r>
              <a:rPr lang="en-US" sz="3600" dirty="0" smtClean="0">
                <a:latin typeface="Times New Roman" pitchFamily="-105" charset="0"/>
                <a:cs typeface="Times New Roman" pitchFamily="-105" charset="0"/>
              </a:rPr>
              <a:t>Chief Concerns of Hermeneutics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9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37">
  <a:themeElements>
    <a:clrScheme name="FB-1013 print 2">
      <a:dk1>
        <a:srgbClr val="005452"/>
      </a:dk1>
      <a:lt1>
        <a:srgbClr val="A4E9FE"/>
      </a:lt1>
      <a:dk2>
        <a:srgbClr val="D00000"/>
      </a:dk2>
      <a:lt2>
        <a:srgbClr val="FFFFFF"/>
      </a:lt2>
      <a:accent1>
        <a:srgbClr val="33CCCC"/>
      </a:accent1>
      <a:accent2>
        <a:srgbClr val="00FFFF"/>
      </a:accent2>
      <a:accent3>
        <a:srgbClr val="CFF2FE"/>
      </a:accent3>
      <a:accent4>
        <a:srgbClr val="004645"/>
      </a:accent4>
      <a:accent5>
        <a:srgbClr val="ADE2E2"/>
      </a:accent5>
      <a:accent6>
        <a:srgbClr val="00E7E7"/>
      </a:accent6>
      <a:hlink>
        <a:srgbClr val="66FFCC"/>
      </a:hlink>
      <a:folHlink>
        <a:srgbClr val="0066FF"/>
      </a:folHlink>
    </a:clrScheme>
    <a:fontScheme name="FB-1013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FB-1013 print 1">
        <a:dk1>
          <a:srgbClr val="007370"/>
        </a:dk1>
        <a:lt1>
          <a:srgbClr val="A4E9FE"/>
        </a:lt1>
        <a:dk2>
          <a:srgbClr val="D00000"/>
        </a:dk2>
        <a:lt2>
          <a:srgbClr val="FFFFFF"/>
        </a:lt2>
        <a:accent1>
          <a:srgbClr val="33CCCC"/>
        </a:accent1>
        <a:accent2>
          <a:srgbClr val="00FFFF"/>
        </a:accent2>
        <a:accent3>
          <a:srgbClr val="CFF2FE"/>
        </a:accent3>
        <a:accent4>
          <a:srgbClr val="00615F"/>
        </a:accent4>
        <a:accent5>
          <a:srgbClr val="ADE2E2"/>
        </a:accent5>
        <a:accent6>
          <a:srgbClr val="00E7E7"/>
        </a:accent6>
        <a:hlink>
          <a:srgbClr val="66FFCC"/>
        </a:hlink>
        <a:folHlink>
          <a:srgbClr val="0066FF"/>
        </a:folHlink>
      </a:clrScheme>
      <a:clrMap bg1="lt1" tx1="dk1" bg2="lt2" tx2="dk2" accent1="accent1" accent2="accent2" accent3="accent3" accent4="accent4" accent5="accent5" accent6="accent6" hlink="hlink" folHlink="folHlink"/>
    </a:extraClrScheme>
    <a:extraClrScheme>
      <a:clrScheme name="FB-1013 print 2">
        <a:dk1>
          <a:srgbClr val="005452"/>
        </a:dk1>
        <a:lt1>
          <a:srgbClr val="A4E9FE"/>
        </a:lt1>
        <a:dk2>
          <a:srgbClr val="D00000"/>
        </a:dk2>
        <a:lt2>
          <a:srgbClr val="FFFFFF"/>
        </a:lt2>
        <a:accent1>
          <a:srgbClr val="33CCCC"/>
        </a:accent1>
        <a:accent2>
          <a:srgbClr val="00FFFF"/>
        </a:accent2>
        <a:accent3>
          <a:srgbClr val="CFF2FE"/>
        </a:accent3>
        <a:accent4>
          <a:srgbClr val="004645"/>
        </a:accent4>
        <a:accent5>
          <a:srgbClr val="ADE2E2"/>
        </a:accent5>
        <a:accent6>
          <a:srgbClr val="00E7E7"/>
        </a:accent6>
        <a:hlink>
          <a:srgbClr val="66FFCC"/>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6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eme10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5">
  <a:themeElements>
    <a:clrScheme name="Gold Template Template">
      <a:dk1>
        <a:srgbClr val="000000"/>
      </a:dk1>
      <a:lt1>
        <a:srgbClr val="FFFFFF"/>
      </a:lt1>
      <a:dk2>
        <a:srgbClr val="AF8621"/>
      </a:dk2>
      <a:lt2>
        <a:srgbClr val="FFFC80"/>
      </a:lt2>
      <a:accent1>
        <a:srgbClr val="FFC000"/>
      </a:accent1>
      <a:accent2>
        <a:srgbClr val="0684A2"/>
      </a:accent2>
      <a:accent3>
        <a:srgbClr val="DF8045"/>
      </a:accent3>
      <a:accent4>
        <a:srgbClr val="919E7A"/>
      </a:accent4>
      <a:accent5>
        <a:srgbClr val="FF9929"/>
      </a:accent5>
      <a:accent6>
        <a:srgbClr val="7D3DA1"/>
      </a:accent6>
      <a:hlink>
        <a:srgbClr val="F3EB4F"/>
      </a:hlink>
      <a:folHlink>
        <a:srgbClr val="F0ED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Theme97</Template>
  <TotalTime>6534</TotalTime>
  <Words>1900</Words>
  <Application>Microsoft Office PowerPoint</Application>
  <PresentationFormat>On-screen Show (4:3)</PresentationFormat>
  <Paragraphs>183</Paragraphs>
  <Slides>42</Slides>
  <Notes>42</Notes>
  <HiddenSlides>1</HiddenSlides>
  <MMClips>0</MMClips>
  <ScaleCrop>false</ScaleCrop>
  <HeadingPairs>
    <vt:vector size="4" baseType="variant">
      <vt:variant>
        <vt:lpstr>Theme</vt:lpstr>
      </vt:variant>
      <vt:variant>
        <vt:i4>7</vt:i4>
      </vt:variant>
      <vt:variant>
        <vt:lpstr>Slide Titles</vt:lpstr>
      </vt:variant>
      <vt:variant>
        <vt:i4>42</vt:i4>
      </vt:variant>
    </vt:vector>
  </HeadingPairs>
  <TitlesOfParts>
    <vt:vector size="49" baseType="lpstr">
      <vt:lpstr>Theme97</vt:lpstr>
      <vt:lpstr>Theme137</vt:lpstr>
      <vt:lpstr>Theme63</vt:lpstr>
      <vt:lpstr>Theme22</vt:lpstr>
      <vt:lpstr>Theme108</vt:lpstr>
      <vt:lpstr>Theme5</vt:lpstr>
      <vt:lpstr>White with Courier font for code slides</vt:lpstr>
      <vt:lpstr>PowerPoint Presentation</vt:lpstr>
      <vt:lpstr>A Practical Reason for the  Importance of Hermeneutics</vt:lpstr>
      <vt:lpstr>A Contemporary Example</vt:lpstr>
      <vt:lpstr>What the Clerk Read:</vt:lpstr>
      <vt:lpstr>The Clerk’s Interpretation</vt:lpstr>
      <vt:lpstr>What Judge Jordan Meant</vt:lpstr>
      <vt:lpstr>Definition of Hermeneutics</vt:lpstr>
      <vt:lpstr>The Biblical Use of the Term Hermeneutics</vt:lpstr>
      <vt:lpstr>Chief Concerns of Hermeneutics</vt:lpstr>
      <vt:lpstr>Why Some Think There Is  No Need For Hermeneutics</vt:lpstr>
      <vt:lpstr>Why Some Think There Is  No Need For Hermeneutics</vt:lpstr>
      <vt:lpstr>The “plain meaning” is not always equally “plain” to all believers</vt:lpstr>
      <vt:lpstr>Dangers in a Misuse of Hermeneutics </vt:lpstr>
      <vt:lpstr>Testimonies 5: 691</vt:lpstr>
      <vt:lpstr>Testimonies 5: 691</vt:lpstr>
      <vt:lpstr>Interpretational  Key</vt:lpstr>
      <vt:lpstr>Four Reasons Why We Need  A Clear Hermeneutical Method</vt:lpstr>
      <vt:lpstr>2.  Distance:</vt:lpstr>
      <vt:lpstr>3.  Truth:</vt:lpstr>
      <vt:lpstr>4.  Unity of the Church</vt:lpstr>
      <vt:lpstr>Hermeneutical Process/Check List</vt:lpstr>
      <vt:lpstr>The Importance of Preparation</vt:lpstr>
      <vt:lpstr>Importance of Heart Preparation </vt:lpstr>
      <vt:lpstr>Desire of Ages, 455-456</vt:lpstr>
      <vt:lpstr>Desire of Ages, 455-456</vt:lpstr>
      <vt:lpstr>Positive Danger of Study  Without Heart Preparation</vt:lpstr>
      <vt:lpstr>Positive Danger of Study Without Heart Preparation</vt:lpstr>
      <vt:lpstr>Willingness to Yield up  Preconceived Ideas</vt:lpstr>
      <vt:lpstr>Willingness to Yield up  Preconceived Ideas </vt:lpstr>
      <vt:lpstr>Willingness to Yield up  Preconceived Ideas</vt:lpstr>
      <vt:lpstr>Preparation Summary</vt:lpstr>
      <vt:lpstr>Example of Martin Luther</vt:lpstr>
      <vt:lpstr>Example of Martin Luther</vt:lpstr>
      <vt:lpstr>Example of Martin Luther</vt:lpstr>
      <vt:lpstr>Example of Martin Luther</vt:lpstr>
      <vt:lpstr>PowerPoint Presentation</vt:lpstr>
      <vt:lpstr>PowerPoint Presentation</vt:lpstr>
      <vt:lpstr>Summary</vt:lpstr>
      <vt:lpstr>Summary</vt:lpstr>
      <vt:lpstr>Summary</vt:lpstr>
      <vt:lpstr>Acknowledgements</vt:lpstr>
      <vt:lpstr>PowerPoint</vt:lpstr>
    </vt:vector>
  </TitlesOfParts>
  <Company>SDA Theological Seminary, Andrews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Eric Stubbert</dc:creator>
  <cp:lastModifiedBy>Nickeilia</cp:lastModifiedBy>
  <cp:revision>69</cp:revision>
  <dcterms:created xsi:type="dcterms:W3CDTF">2009-07-20T17:31:11Z</dcterms:created>
  <dcterms:modified xsi:type="dcterms:W3CDTF">2012-02-11T00:06:48Z</dcterms:modified>
</cp:coreProperties>
</file>