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theme/theme1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4.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5.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6.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 id="2147483690" r:id="rId2"/>
    <p:sldMasterId id="2147483692" r:id="rId3"/>
    <p:sldMasterId id="2147483704" r:id="rId4"/>
    <p:sldMasterId id="2147483716" r:id="rId5"/>
    <p:sldMasterId id="2147483728" r:id="rId6"/>
    <p:sldMasterId id="2147483740" r:id="rId7"/>
    <p:sldMasterId id="2147483752" r:id="rId8"/>
    <p:sldMasterId id="2147483764" r:id="rId9"/>
    <p:sldMasterId id="2147483776" r:id="rId10"/>
    <p:sldMasterId id="2147483789" r:id="rId11"/>
    <p:sldMasterId id="2147483801" r:id="rId12"/>
    <p:sldMasterId id="2147483814" r:id="rId13"/>
    <p:sldMasterId id="2147483816" r:id="rId14"/>
    <p:sldMasterId id="2147483828" r:id="rId15"/>
    <p:sldMasterId id="2147483840" r:id="rId16"/>
    <p:sldMasterId id="2147483864" r:id="rId17"/>
    <p:sldMasterId id="2147483877" r:id="rId18"/>
  </p:sldMasterIdLst>
  <p:notesMasterIdLst>
    <p:notesMasterId r:id="rId78"/>
  </p:notesMasterIdLst>
  <p:sldIdLst>
    <p:sldId id="257" r:id="rId19"/>
    <p:sldId id="329" r:id="rId20"/>
    <p:sldId id="334" r:id="rId21"/>
    <p:sldId id="274" r:id="rId22"/>
    <p:sldId id="276" r:id="rId23"/>
    <p:sldId id="275"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33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7" r:id="rId53"/>
    <p:sldId id="304" r:id="rId54"/>
    <p:sldId id="305" r:id="rId55"/>
    <p:sldId id="306" r:id="rId56"/>
    <p:sldId id="308" r:id="rId57"/>
    <p:sldId id="309" r:id="rId58"/>
    <p:sldId id="310" r:id="rId59"/>
    <p:sldId id="311" r:id="rId60"/>
    <p:sldId id="312" r:id="rId61"/>
    <p:sldId id="313" r:id="rId62"/>
    <p:sldId id="314" r:id="rId63"/>
    <p:sldId id="315" r:id="rId64"/>
    <p:sldId id="316" r:id="rId65"/>
    <p:sldId id="317" r:id="rId66"/>
    <p:sldId id="318" r:id="rId67"/>
    <p:sldId id="335" r:id="rId68"/>
    <p:sldId id="337" r:id="rId69"/>
    <p:sldId id="320" r:id="rId70"/>
    <p:sldId id="321" r:id="rId71"/>
    <p:sldId id="322" r:id="rId72"/>
    <p:sldId id="336" r:id="rId73"/>
    <p:sldId id="338" r:id="rId74"/>
    <p:sldId id="325" r:id="rId75"/>
    <p:sldId id="326" r:id="rId76"/>
    <p:sldId id="327" r:id="rId77"/>
  </p:sldIdLst>
  <p:sldSz cx="9144000" cy="6858000" type="screen4x3"/>
  <p:notesSz cx="6858000" cy="9144000"/>
  <p:defaultTextStyle>
    <a:defPPr>
      <a:defRPr lang="en-US"/>
    </a:defPPr>
    <a:lvl1pPr algn="ctr" rtl="0" eaLnBrk="0" fontAlgn="base" hangingPunct="0">
      <a:spcBef>
        <a:spcPct val="20000"/>
      </a:spcBef>
      <a:spcAft>
        <a:spcPct val="0"/>
      </a:spcAft>
      <a:buChar char=" "/>
      <a:defRPr sz="3200" kern="1200">
        <a:solidFill>
          <a:srgbClr val="FFFF00"/>
        </a:solidFill>
        <a:latin typeface="Times New Roman" pitchFamily="-105" charset="0"/>
        <a:ea typeface="+mn-ea"/>
        <a:cs typeface="+mn-cs"/>
      </a:defRPr>
    </a:lvl1pPr>
    <a:lvl2pPr marL="457200" algn="ctr" rtl="0" eaLnBrk="0" fontAlgn="base" hangingPunct="0">
      <a:spcBef>
        <a:spcPct val="20000"/>
      </a:spcBef>
      <a:spcAft>
        <a:spcPct val="0"/>
      </a:spcAft>
      <a:buChar char=" "/>
      <a:defRPr sz="3200" kern="1200">
        <a:solidFill>
          <a:srgbClr val="FFFF00"/>
        </a:solidFill>
        <a:latin typeface="Times New Roman" pitchFamily="-105" charset="0"/>
        <a:ea typeface="+mn-ea"/>
        <a:cs typeface="+mn-cs"/>
      </a:defRPr>
    </a:lvl2pPr>
    <a:lvl3pPr marL="914400" algn="ctr" rtl="0" eaLnBrk="0" fontAlgn="base" hangingPunct="0">
      <a:spcBef>
        <a:spcPct val="20000"/>
      </a:spcBef>
      <a:spcAft>
        <a:spcPct val="0"/>
      </a:spcAft>
      <a:buChar char=" "/>
      <a:defRPr sz="3200" kern="1200">
        <a:solidFill>
          <a:srgbClr val="FFFF00"/>
        </a:solidFill>
        <a:latin typeface="Times New Roman" pitchFamily="-105" charset="0"/>
        <a:ea typeface="+mn-ea"/>
        <a:cs typeface="+mn-cs"/>
      </a:defRPr>
    </a:lvl3pPr>
    <a:lvl4pPr marL="1371600" algn="ctr" rtl="0" eaLnBrk="0" fontAlgn="base" hangingPunct="0">
      <a:spcBef>
        <a:spcPct val="20000"/>
      </a:spcBef>
      <a:spcAft>
        <a:spcPct val="0"/>
      </a:spcAft>
      <a:buChar char=" "/>
      <a:defRPr sz="3200" kern="1200">
        <a:solidFill>
          <a:srgbClr val="FFFF00"/>
        </a:solidFill>
        <a:latin typeface="Times New Roman" pitchFamily="-105" charset="0"/>
        <a:ea typeface="+mn-ea"/>
        <a:cs typeface="+mn-cs"/>
      </a:defRPr>
    </a:lvl4pPr>
    <a:lvl5pPr marL="1828800" algn="ctr" rtl="0" eaLnBrk="0" fontAlgn="base" hangingPunct="0">
      <a:spcBef>
        <a:spcPct val="20000"/>
      </a:spcBef>
      <a:spcAft>
        <a:spcPct val="0"/>
      </a:spcAft>
      <a:buChar char=" "/>
      <a:defRPr sz="3200" kern="1200">
        <a:solidFill>
          <a:srgbClr val="FFFF00"/>
        </a:solidFill>
        <a:latin typeface="Times New Roman" pitchFamily="-105" charset="0"/>
        <a:ea typeface="+mn-ea"/>
        <a:cs typeface="+mn-cs"/>
      </a:defRPr>
    </a:lvl5pPr>
    <a:lvl6pPr marL="2286000" algn="l" defTabSz="914400" rtl="0" eaLnBrk="1" latinLnBrk="0" hangingPunct="1">
      <a:defRPr sz="3200" kern="1200">
        <a:solidFill>
          <a:srgbClr val="FFFF00"/>
        </a:solidFill>
        <a:latin typeface="Times New Roman" pitchFamily="-105" charset="0"/>
        <a:ea typeface="+mn-ea"/>
        <a:cs typeface="+mn-cs"/>
      </a:defRPr>
    </a:lvl6pPr>
    <a:lvl7pPr marL="2743200" algn="l" defTabSz="914400" rtl="0" eaLnBrk="1" latinLnBrk="0" hangingPunct="1">
      <a:defRPr sz="3200" kern="1200">
        <a:solidFill>
          <a:srgbClr val="FFFF00"/>
        </a:solidFill>
        <a:latin typeface="Times New Roman" pitchFamily="-105" charset="0"/>
        <a:ea typeface="+mn-ea"/>
        <a:cs typeface="+mn-cs"/>
      </a:defRPr>
    </a:lvl7pPr>
    <a:lvl8pPr marL="3200400" algn="l" defTabSz="914400" rtl="0" eaLnBrk="1" latinLnBrk="0" hangingPunct="1">
      <a:defRPr sz="3200" kern="1200">
        <a:solidFill>
          <a:srgbClr val="FFFF00"/>
        </a:solidFill>
        <a:latin typeface="Times New Roman" pitchFamily="-105" charset="0"/>
        <a:ea typeface="+mn-ea"/>
        <a:cs typeface="+mn-cs"/>
      </a:defRPr>
    </a:lvl8pPr>
    <a:lvl9pPr marL="3657600" algn="l" defTabSz="914400" rtl="0" eaLnBrk="1" latinLnBrk="0" hangingPunct="1">
      <a:defRPr sz="3200" kern="1200">
        <a:solidFill>
          <a:srgbClr val="FFFF00"/>
        </a:solidFill>
        <a:latin typeface="Times New Roman" pitchFamily="-10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4FF"/>
    <a:srgbClr val="0099FF"/>
    <a:srgbClr val="9797FF"/>
    <a:srgbClr val="0000FF"/>
    <a:srgbClr val="2929FF"/>
    <a:srgbClr val="920000"/>
    <a:srgbClr val="FF9393"/>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95" autoAdjust="0"/>
  </p:normalViewPr>
  <p:slideViewPr>
    <p:cSldViewPr>
      <p:cViewPr>
        <p:scale>
          <a:sx n="77" d="100"/>
          <a:sy n="77"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smtClean="0">
                <a:solidFill>
                  <a:schemeClr val="tx1"/>
                </a:solidFill>
              </a:defRPr>
            </a:lvl1pPr>
          </a:lstStyle>
          <a:p>
            <a:pPr>
              <a:defRPr/>
            </a:pPr>
            <a:endParaRPr lang="en-US"/>
          </a:p>
        </p:txBody>
      </p:sp>
      <p:sp>
        <p:nvSpPr>
          <p:cNvPr id="952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smtClean="0">
                <a:solidFill>
                  <a:schemeClr val="tx1"/>
                </a:solidFill>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smtClean="0">
                <a:solidFill>
                  <a:schemeClr val="tx1"/>
                </a:solidFill>
              </a:defRPr>
            </a:lvl1pPr>
          </a:lstStyle>
          <a:p>
            <a:pPr>
              <a:defRPr/>
            </a:pPr>
            <a:endParaRPr lang="en-US"/>
          </a:p>
        </p:txBody>
      </p:sp>
      <p:sp>
        <p:nvSpPr>
          <p:cNvPr id="952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smtClean="0">
                <a:solidFill>
                  <a:schemeClr val="tx1"/>
                </a:solidFill>
              </a:defRPr>
            </a:lvl1pPr>
          </a:lstStyle>
          <a:p>
            <a:pPr>
              <a:defRPr/>
            </a:pPr>
            <a:fld id="{F6E7C810-2E21-4AF2-9847-2A7CF43210F4}" type="slidenum">
              <a:rPr lang="en-US"/>
              <a:pPr>
                <a:defRPr/>
              </a:pPr>
              <a:t>‹#›</a:t>
            </a:fld>
            <a:endParaRPr lang="en-US"/>
          </a:p>
        </p:txBody>
      </p:sp>
    </p:spTree>
    <p:extLst>
      <p:ext uri="{BB962C8B-B14F-4D97-AF65-F5344CB8AC3E}">
        <p14:creationId xmlns:p14="http://schemas.microsoft.com/office/powerpoint/2010/main" val="16230793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5"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05"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05"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05"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05"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9A1DC0F-8D3D-4883-94A3-17903F4A0538}" type="slidenum">
              <a:rPr lang="en-US"/>
              <a:pPr/>
              <a:t>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4F52A91-8586-459E-8FF2-BDF81E0AC42E}" type="slidenum">
              <a:rPr lang="en-US"/>
              <a:pPr/>
              <a:t>10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82E66EF-A50A-42DA-BFD5-6B5160BD4D33}" type="slidenum">
              <a:rPr lang="en-US"/>
              <a:pPr/>
              <a:t>11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760C4E9-56E6-4599-97A1-E13F39C95118}" type="slidenum">
              <a:rPr lang="en-US"/>
              <a:pPr/>
              <a:t>12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207DBE7-1ACB-471C-82FE-39CFAE7A37EC}" type="slidenum">
              <a:rPr lang="en-US"/>
              <a:pPr/>
              <a:t>13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B238929-83F7-4FCE-88FF-1770C4199FAD}" type="slidenum">
              <a:rPr lang="en-US"/>
              <a:pPr/>
              <a:t>14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C5DCF33-2DF3-4398-BB2A-C11DD1372DEA}" type="slidenum">
              <a:rPr lang="en-US"/>
              <a:pPr/>
              <a:t>15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F73EE22-1C80-4E07-A5F5-000D250EF59F}" type="slidenum">
              <a:rPr lang="en-US"/>
              <a:pPr/>
              <a:t>16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F0E7820-3FEA-4172-99E0-E8B049C3EDB8}" type="slidenum">
              <a:rPr lang="en-US"/>
              <a:pPr/>
              <a:t>17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9C6F83F-819A-484B-94D5-86AEDBE25742}" type="slidenum">
              <a:rPr lang="en-US"/>
              <a:pPr/>
              <a:t>18</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00C2AC2-A2BA-4BBA-8B36-8682986671FF}" type="slidenum">
              <a:rPr lang="en-US"/>
              <a:pPr/>
              <a:t>19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5830F64-0C38-4951-B3B3-929E57089C18}" type="slidenum">
              <a:rPr lang="en-US"/>
              <a:pPr/>
              <a:t>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81FE8C3-1CE1-4594-B7C0-64F09625B3F3}" type="slidenum">
              <a:rPr lang="en-US"/>
              <a:pPr/>
              <a:t>20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2660B6E-5687-42FC-824B-246A6C358A91}" type="slidenum">
              <a:rPr lang="en-US"/>
              <a:pPr/>
              <a:t>21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9A1356-C6CA-4F34-A40A-B0C54BA348F1}" type="slidenum">
              <a:rPr lang="en-US"/>
              <a:pPr/>
              <a:t>22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B146F4A-50FB-45FE-AEBE-CCBF14384F09}" type="slidenum">
              <a:rPr lang="en-US"/>
              <a:pPr/>
              <a:t>23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3C45323-C8E4-4050-98D4-7333C6C3BA84}" type="slidenum">
              <a:rPr lang="en-US"/>
              <a:pPr/>
              <a:t>24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C2475E7-7F09-4DD7-A1E6-ECF55CD4D80E}" type="slidenum">
              <a:rPr lang="en-US"/>
              <a:pPr/>
              <a:t>25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607A29B-8792-42C5-95D3-7C40AE81E180}" type="slidenum">
              <a:rPr lang="en-US"/>
              <a:pPr/>
              <a:t>26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7091DBC-255F-4D1B-BBB7-587521035B9C}" type="slidenum">
              <a:rPr lang="en-US"/>
              <a:pPr/>
              <a:t>27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ECBEF00-C5DE-4581-9B3A-2AB82640C27A}" type="slidenum">
              <a:rPr lang="en-US"/>
              <a:pPr/>
              <a:t>28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64D53D3-CDAF-4D1D-9055-0D0734370F88}" type="slidenum">
              <a:rPr lang="en-US"/>
              <a:pPr/>
              <a:t>29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CDCDEB8-1F01-48E2-A461-91507295A413}" type="slidenum">
              <a:rPr lang="en-US"/>
              <a:pPr/>
              <a:t>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A9E5742-4B70-4D0B-912E-723EF9274E4C}" type="slidenum">
              <a:rPr lang="en-US"/>
              <a:pPr/>
              <a:t>30</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DF57AB6-E9A4-43CA-A831-D495AA0F132B}" type="slidenum">
              <a:rPr lang="en-US"/>
              <a:pPr/>
              <a:t>31</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CBB6F72-DBE4-42AF-A643-C4796831A0C7}" type="slidenum">
              <a:rPr lang="en-US"/>
              <a:pPr/>
              <a:t>32</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248472D-813B-498A-840C-E40EBD7715A3}" type="slidenum">
              <a:rPr lang="en-US"/>
              <a:pPr/>
              <a:t>33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4373CA7D-09C5-4CAF-B998-9D5AE45AA105}" type="slidenum">
              <a:rPr lang="en-US"/>
              <a:pPr/>
              <a:t>34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14F7A9C-A7CD-4151-BDB8-3663F2805297}" type="slidenum">
              <a:rPr lang="en-US"/>
              <a:pPr/>
              <a:t>35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0429F39-2659-479F-9707-AE94FDFA85DE}" type="slidenum">
              <a:rPr lang="en-US"/>
              <a:pPr/>
              <a:t>36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F29CCA4-AE95-4B68-B126-31EBEE2508AC}" type="slidenum">
              <a:rPr lang="en-US"/>
              <a:pPr/>
              <a:t>37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F2F71BF-51AA-4E5A-938A-39E2AD9BD6CD}" type="slidenum">
              <a:rPr lang="en-US"/>
              <a:pPr/>
              <a:t>38</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5298B69-B4E2-4621-BB11-32F1C499CD61}" type="slidenum">
              <a:rPr lang="en-US"/>
              <a:pPr/>
              <a:t>39</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8E0C244-572A-43B9-AF12-74A7A1B7A38C}" type="slidenum">
              <a:rPr lang="en-US"/>
              <a:pPr/>
              <a:t>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15E0B2F-2ECF-4BD7-AF4B-163246F52866}" type="slidenum">
              <a:rPr lang="en-US"/>
              <a:pPr/>
              <a:t>40</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4CB2406-0DCC-47D4-8868-59EA4932CF98}" type="slidenum">
              <a:rPr lang="en-US"/>
              <a:pPr/>
              <a:t>41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C6972ADB-7CC8-472F-A548-FEE6D4602385}" type="slidenum">
              <a:rPr lang="en-US"/>
              <a:pPr/>
              <a:t>42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2F614AA-233D-47A5-B249-A764FCEA1C4D}" type="slidenum">
              <a:rPr lang="en-US"/>
              <a:pPr/>
              <a:t>43</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8C60A25-3A80-4F51-8402-20B5436EE3E7}" type="slidenum">
              <a:rPr lang="en-US"/>
              <a:pPr/>
              <a:t>44</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68B425E-75F4-4F80-9E51-664993DF76D9}" type="slidenum">
              <a:rPr lang="en-US"/>
              <a:pPr/>
              <a:t>45</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D5803AA-6F7E-4FDF-9E79-26F37CB2C7D4}" type="slidenum">
              <a:rPr lang="en-US"/>
              <a:pPr/>
              <a:t>46</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B5CDE7C-7438-4583-B06A-D4A2CB7113DC}" type="slidenum">
              <a:rPr lang="en-US"/>
              <a:pPr/>
              <a:t>47</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EE4429B-A340-4491-9F1E-1AA01594CBBF}" type="slidenum">
              <a:rPr lang="en-US"/>
              <a:pPr/>
              <a:t>48</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5560401-CD0F-4157-83CA-97EFDBBFED11}" type="slidenum">
              <a:rPr lang="en-US"/>
              <a:pPr/>
              <a:t>49</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A13493E-9A73-4AB3-83D1-1BDE00AB9EA1}" type="slidenum">
              <a:rPr lang="en-US"/>
              <a:pPr/>
              <a:t>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E7C810-2E21-4AF2-9847-2A7CF43210F4}"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E7C810-2E21-4AF2-9847-2A7CF43210F4}"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E4C994A9-32B7-4F26-BEC6-EE9DD0B711E7}" type="slidenum">
              <a:rPr lang="en-US"/>
              <a:pPr/>
              <a:t>52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D57203F-0C1B-4847-A13C-B71828D33957}" type="slidenum">
              <a:rPr lang="en-US"/>
              <a:pPr/>
              <a:t>53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F575305-1C02-4B53-98D2-0C5480C4033B}" type="slidenum">
              <a:rPr lang="en-US"/>
              <a:pPr/>
              <a:t>54</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E7C810-2E21-4AF2-9847-2A7CF43210F4}"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6E7C810-2E21-4AF2-9847-2A7CF43210F4}"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61763E8-CF45-4C97-9D8B-2BF789208473}" type="slidenum">
              <a:rPr lang="en-US"/>
              <a:pPr/>
              <a:t>57</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446A6C5-A877-4A3A-820E-A6529DC51A42}" type="slidenum">
              <a:rPr lang="en-US"/>
              <a:pPr/>
              <a:t>58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D6A3A25-D638-488D-9612-20DDA3F35908}" type="slidenum">
              <a:rPr lang="en-US"/>
              <a:pPr/>
              <a:t>59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4430E1B-7BAE-4FDB-B5DA-29ADAAC1B2B3}" type="slidenum">
              <a:rPr lang="en-US"/>
              <a:pPr/>
              <a:t>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80E46A7-102A-48D7-B744-9854CE12B402}" type="slidenum">
              <a:rPr lang="en-US"/>
              <a:pPr/>
              <a:t>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0716518-9766-4310-BDFA-6EE07856E8B5}" type="slidenum">
              <a:rPr lang="en-US"/>
              <a:pPr/>
              <a:t>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F18B0BF-90CD-40F1-AF2A-849DB4CD3368}" type="slidenum">
              <a:rPr lang="en-US"/>
              <a:pPr/>
              <a:t>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B3D066-25D0-408F-8E94-9836C1E0521B}"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49445B-FBC5-4B0D-A90D-C5380FF6BE41}"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51C7B1-3CE9-486F-8025-B724A0C9719B}"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47C410-021B-40FF-BF30-040DE7B6218D}"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FF2862-3715-4EA2-807B-5884C880139D}"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61157F-01BB-4A39-AE03-9F71E46D361F}"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F4582D-6949-41CB-A96F-D37ED6AC3E48}"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BB97D0-B62B-4BF9-85B9-F63E3C973CA7}"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2CF07C-BA1B-4CD7-BE73-45A790168692}"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517C6D-EB71-48D7-984B-18658D4677BD}"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7DFF79C-1EAA-4BC9-B411-F382BF30709C}"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30D6614-2F20-44CE-9962-A3C0A96411D6}"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F7BE3F-9467-48CE-B1A1-74246DD1D520}"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BD78CF-92CC-4B97-8F05-6942A6E0E7C1}"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E4CB6E-6AF9-46D1-83A0-77A69247F8B3}"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0" y="6629400"/>
            <a:ext cx="1905000" cy="2286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629400"/>
            <a:ext cx="2895600" cy="2286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7239000" y="6629400"/>
            <a:ext cx="1905000" cy="228600"/>
          </a:xfrm>
          <a:prstGeom prst="rect">
            <a:avLst/>
          </a:prstGeom>
          <a:ln/>
        </p:spPr>
        <p:txBody>
          <a:bodyPr/>
          <a:lstStyle>
            <a:lvl1pPr>
              <a:defRPr/>
            </a:lvl1pPr>
          </a:lstStyle>
          <a:p>
            <a:pPr>
              <a:defRPr/>
            </a:pPr>
            <a:fld id="{870A9556-FDB9-4D30-928A-23CE61E179AE}"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7BEB616A-665D-4BDE-8D7C-EE361CD7CA31}" type="datetimeFigureOut">
              <a:rPr lang="en-US" smtClean="0"/>
              <a:pPr/>
              <a:t>2/10/2012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EB616A-665D-4BDE-8D7C-EE361CD7CA31}"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0" y="6629400"/>
            <a:ext cx="1905000" cy="2286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629400"/>
            <a:ext cx="2895600" cy="2286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239000" y="6629400"/>
            <a:ext cx="1905000" cy="228600"/>
          </a:xfrm>
          <a:prstGeom prst="rect">
            <a:avLst/>
          </a:prstGeom>
          <a:ln/>
        </p:spPr>
        <p:txBody>
          <a:bodyPr/>
          <a:lstStyle>
            <a:lvl1pPr>
              <a:defRPr/>
            </a:lvl1pPr>
          </a:lstStyle>
          <a:p>
            <a:pPr>
              <a:defRPr/>
            </a:pPr>
            <a:fld id="{B18F19AE-1A20-4D80-80AF-D2FF0E779D85}"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7BEB616A-665D-4BDE-8D7C-EE361CD7CA31}"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EB616A-665D-4BDE-8D7C-EE361CD7CA31}"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EB616A-665D-4BDE-8D7C-EE361CD7CA31}"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EB616A-665D-4BDE-8D7C-EE361CD7CA31}"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B616A-665D-4BDE-8D7C-EE361CD7CA31}"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EB616A-665D-4BDE-8D7C-EE361CD7CA31}"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7BEB616A-665D-4BDE-8D7C-EE361CD7CA31}"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D06E0398-927E-426A-8430-6635021FD7E4}" type="slidenum">
              <a:rPr lang="en-US" smtClean="0"/>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B616A-665D-4BDE-8D7C-EE361CD7CA31}"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B616A-665D-4BDE-8D7C-EE361CD7CA31}"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E0398-927E-426A-8430-6635021FD7E4}" type="slidenum">
              <a:rPr lang="en-US" smtClean="0"/>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470025"/>
          </a:xfrm>
        </p:spPr>
        <p:txBody>
          <a:bodyPr/>
          <a:lstStyle>
            <a:lvl1pPr algn="ctr">
              <a:defRPr>
                <a:latin typeface="Maiandra GD"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295400" y="3733800"/>
            <a:ext cx="6400800" cy="1752600"/>
          </a:xfrm>
        </p:spPr>
        <p:txBody>
          <a:bodyPr/>
          <a:lstStyle>
            <a:lvl1pPr marL="0" indent="0" algn="ctr">
              <a:buNone/>
              <a:defRPr>
                <a:solidFill>
                  <a:schemeClr val="bg2">
                    <a:lumMod val="25000"/>
                  </a:schemeClr>
                </a:solidFill>
                <a:latin typeface="Maiandra G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45C7CC-E914-4DAF-8BDC-FE1B983F3B54}"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5C7CC-E914-4DAF-8BDC-FE1B983F3B54}"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45C7CC-E914-4DAF-8BDC-FE1B983F3B54}"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45C7CC-E914-4DAF-8BDC-FE1B983F3B54}"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45C7CC-E914-4DAF-8BDC-FE1B983F3B54}"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45C7CC-E914-4DAF-8BDC-FE1B983F3B54}"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5C7CC-E914-4DAF-8BDC-FE1B983F3B54}"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5C7CC-E914-4DAF-8BDC-FE1B983F3B54}"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5C7CC-E914-4DAF-8BDC-FE1B983F3B54}"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5C7CC-E914-4DAF-8BDC-FE1B983F3B54}"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45C7CC-E914-4DAF-8BDC-FE1B983F3B54}"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8913A-8800-475E-BEDD-94C4E11EB2D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B0B7E7-498A-43AA-B6B3-BE5D80D07B17}"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4572000"/>
            <a:ext cx="7848600" cy="762000"/>
          </a:xfrm>
        </p:spPr>
        <p:txBody>
          <a:bodyPr/>
          <a:lstStyle>
            <a:lvl1pPr>
              <a:defRPr>
                <a:solidFill>
                  <a:schemeClr val="tx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52400" y="5410200"/>
            <a:ext cx="7848600" cy="457200"/>
          </a:xfrm>
        </p:spPr>
        <p:txBody>
          <a:bodyPr anchor="ctr"/>
          <a:lstStyle>
            <a:lvl1pPr marL="0" indent="0">
              <a:buFontTx/>
              <a:buNone/>
              <a:tabLst>
                <a:tab pos="4919663" algn="l"/>
              </a:tabLst>
              <a:defRPr sz="2400"/>
            </a:lvl1pPr>
          </a:lstStyle>
          <a:p>
            <a:r>
              <a:rPr lang="en-US" smtClean="0"/>
              <a:t>Click to edit Master subtitle style</a:t>
            </a:r>
            <a:endParaRPr lang="en-US"/>
          </a:p>
        </p:txBody>
      </p:sp>
      <p:sp>
        <p:nvSpPr>
          <p:cNvPr id="3174" name="Rectangle 102"/>
          <p:cNvSpPr>
            <a:spLocks noGrp="1" noChangeArrowheads="1"/>
          </p:cNvSpPr>
          <p:nvPr>
            <p:ph type="dt" sz="half" idx="2"/>
          </p:nvPr>
        </p:nvSpPr>
        <p:spPr/>
        <p:txBody>
          <a:bodyPr/>
          <a:lstStyle>
            <a:lvl1pPr>
              <a:defRPr/>
            </a:lvl1pPr>
          </a:lstStyle>
          <a:p>
            <a:endParaRPr lang="en-US"/>
          </a:p>
        </p:txBody>
      </p:sp>
      <p:sp>
        <p:nvSpPr>
          <p:cNvPr id="3175" name="Rectangle 103"/>
          <p:cNvSpPr>
            <a:spLocks noGrp="1" noChangeArrowheads="1"/>
          </p:cNvSpPr>
          <p:nvPr>
            <p:ph type="ftr" sz="quarter" idx="3"/>
          </p:nvPr>
        </p:nvSpPr>
        <p:spPr/>
        <p:txBody>
          <a:bodyPr/>
          <a:lstStyle>
            <a:lvl1pPr>
              <a:defRPr/>
            </a:lvl1pPr>
          </a:lstStyle>
          <a:p>
            <a:endParaRPr lang="en-US"/>
          </a:p>
        </p:txBody>
      </p:sp>
      <p:sp>
        <p:nvSpPr>
          <p:cNvPr id="3176" name="Rectangle 104"/>
          <p:cNvSpPr>
            <a:spLocks noGrp="1" noChangeArrowheads="1"/>
          </p:cNvSpPr>
          <p:nvPr>
            <p:ph type="sldNum" sz="quarter" idx="4"/>
          </p:nvPr>
        </p:nvSpPr>
        <p:spPr/>
        <p:txBody>
          <a:bodyPr/>
          <a:lstStyle>
            <a:lvl1pPr>
              <a:defRPr/>
            </a:lvl1pPr>
          </a:lstStyle>
          <a:p>
            <a:fld id="{BAC4FC3A-875D-41FB-8308-67D973062B47}"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8A31FD-7358-4206-89E4-7F7BF314A673}"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7AE449-AA82-4D02-9DE7-610E16FB6BE7}"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4478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2666E7-DADC-4C89-81C8-97FADDDDDA2E}"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730DD24-1F71-41E3-8369-3D4AF8018CD6}"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B2EBF58-7C42-4C59-818B-E81D653104A0}"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7E1A2F-ADB9-4C9F-AD34-4997680103C5}"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2CF635-34CA-4C1B-8622-6BCFCC10516B}"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050DB6-5930-4342-A693-1A18B71097FC}"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75DB8B-375B-4110-BC3D-AD445CA8EBB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0B7E7-498A-43AA-B6B3-BE5D80D07B17}"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4550" y="152400"/>
            <a:ext cx="19240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56197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204B8C-B0CE-4011-85D9-96916FA426CD}"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BFE138-7932-40E1-9151-62CA786CF07A}"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FE138-7932-40E1-9151-62CA786CF07A}"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7399" y="4406900"/>
            <a:ext cx="64373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2057399" y="2906713"/>
            <a:ext cx="6437313"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BFE138-7932-40E1-9151-62CA786CF07A}"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102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57400" y="1600200"/>
            <a:ext cx="3276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BFE138-7932-40E1-9151-62CA786CF07A}"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1535113"/>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2174875"/>
            <a:ext cx="327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410200" y="1535113"/>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10200" y="2174875"/>
            <a:ext cx="327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BFE138-7932-40E1-9151-62CA786CF07A}"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BFE138-7932-40E1-9151-62CA786CF07A}"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FE138-7932-40E1-9151-62CA786CF07A}"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273050"/>
            <a:ext cx="2819400"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953000" y="273050"/>
            <a:ext cx="3733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57400" y="1435100"/>
            <a:ext cx="2819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FE138-7932-40E1-9151-62CA786CF07A}"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4800600"/>
            <a:ext cx="522128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57400" y="612775"/>
            <a:ext cx="52212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057400" y="5367338"/>
            <a:ext cx="52212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BFE138-7932-40E1-9151-62CA786CF07A}"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6">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0B7E7-498A-43AA-B6B3-BE5D80D07B17}"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FE138-7932-40E1-9151-62CA786CF07A}"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274638"/>
            <a:ext cx="441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FE138-7932-40E1-9151-62CA786CF07A}"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12E5D-FBAD-400B-BC1B-C9899F369179}" type="slidenum">
              <a:rPr lang="en-US" smtClean="0"/>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0" y="6629400"/>
            <a:ext cx="1905000" cy="2286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629400"/>
            <a:ext cx="2895600" cy="2286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7239000" y="6629400"/>
            <a:ext cx="1905000" cy="228600"/>
          </a:xfrm>
          <a:prstGeom prst="rect">
            <a:avLst/>
          </a:prstGeom>
          <a:ln/>
        </p:spPr>
        <p:txBody>
          <a:bodyPr/>
          <a:lstStyle>
            <a:lvl1pPr>
              <a:defRPr/>
            </a:lvl1pPr>
          </a:lstStyle>
          <a:p>
            <a:pPr>
              <a:defRPr/>
            </a:pPr>
            <a:fld id="{870A9556-FDB9-4D30-928A-23CE61E179AE}"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25A51C10-CF7B-48C3-BCB3-1B551865B0A0}" type="datetimeFigureOut">
              <a:rPr lang="en-US" smtClean="0"/>
              <a:pPr/>
              <a:t>2/10/2012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A51C10-CF7B-48C3-BCB3-1B551865B0A0}"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25A51C10-CF7B-48C3-BCB3-1B551865B0A0}"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A51C10-CF7B-48C3-BCB3-1B551865B0A0}"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A51C10-CF7B-48C3-BCB3-1B551865B0A0}"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A51C10-CF7B-48C3-BCB3-1B551865B0A0}"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51C10-CF7B-48C3-BCB3-1B551865B0A0}"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B0B7E7-498A-43AA-B6B3-BE5D80D07B17}"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A51C10-CF7B-48C3-BCB3-1B551865B0A0}"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25A51C10-CF7B-48C3-BCB3-1B551865B0A0}"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8E69E788-8BCF-4189-85ED-687340EF9B0E}" type="slidenum">
              <a:rPr lang="en-US" smtClean="0"/>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51C10-CF7B-48C3-BCB3-1B551865B0A0}"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51C10-CF7B-48C3-BCB3-1B551865B0A0}"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B0B7E7-498A-43AA-B6B3-BE5D80D07B17}"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B0B7E7-498A-43AA-B6B3-BE5D80D07B17}"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0B7E7-498A-43AA-B6B3-BE5D80D07B17}"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0B7E7-498A-43AA-B6B3-BE5D80D07B17}"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0B7E7-498A-43AA-B6B3-BE5D80D07B17}"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0B7E7-498A-43AA-B6B3-BE5D80D07B17}"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0B7E7-498A-43AA-B6B3-BE5D80D07B17}"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A2278-9302-4FDB-9304-E59E22E8B29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228600"/>
            <a:ext cx="8458200" cy="990600"/>
          </a:xfrm>
        </p:spPr>
        <p:txBody>
          <a:bodyPr/>
          <a:lstStyle>
            <a:lvl1pPr algn="ctr">
              <a:lnSpc>
                <a:spcPct val="65000"/>
              </a:lnSpc>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1000" y="1219200"/>
            <a:ext cx="8458200" cy="609600"/>
          </a:xfrm>
        </p:spPr>
        <p:txBody>
          <a:bodyPr/>
          <a:lstStyle>
            <a:lvl1pPr marL="0" indent="0" algn="ctr">
              <a:buFontTx/>
              <a:buNone/>
              <a:defRPr sz="24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381000" y="6477000"/>
            <a:ext cx="2362200" cy="381000"/>
          </a:xfrm>
        </p:spPr>
        <p:txBody>
          <a:bodyPr/>
          <a:lstStyle>
            <a:lvl1pPr>
              <a:defRPr>
                <a:solidFill>
                  <a:schemeClr val="bg2"/>
                </a:solidFill>
              </a:defRPr>
            </a:lvl1pPr>
          </a:lstStyle>
          <a:p>
            <a:fld id="{3081DD5B-E7E0-42C0-B2D2-CC51D4AF6DAD}" type="datetimeFigureOut">
              <a:rPr lang="en-US" smtClean="0"/>
              <a:pPr/>
              <a:t>2/10/2012</a:t>
            </a:fld>
            <a:endParaRPr lang="en-US"/>
          </a:p>
        </p:txBody>
      </p:sp>
      <p:sp>
        <p:nvSpPr>
          <p:cNvPr id="3077" name="Rectangle 5"/>
          <p:cNvSpPr>
            <a:spLocks noGrp="1" noChangeArrowheads="1"/>
          </p:cNvSpPr>
          <p:nvPr>
            <p:ph type="ftr" sz="quarter" idx="3"/>
          </p:nvPr>
        </p:nvSpPr>
        <p:spPr>
          <a:xfrm>
            <a:off x="3657600" y="6477000"/>
            <a:ext cx="26670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629400" y="6477000"/>
            <a:ext cx="2362200" cy="381000"/>
          </a:xfrm>
        </p:spPr>
        <p:txBody>
          <a:bodyPr/>
          <a:lstStyle>
            <a:lvl1pPr>
              <a:defRPr/>
            </a:lvl1pPr>
          </a:lstStyle>
          <a:p>
            <a:fld id="{0ABB62C9-025D-41A9-9508-2BD78EBE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76200"/>
            <a:ext cx="21526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3055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81DD5B-E7E0-42C0-B2D2-CC51D4AF6DAD}" type="datetimeFigureOut">
              <a:rPr lang="en-US" smtClean="0"/>
              <a:pPr/>
              <a:t>2/10/2012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5746" name="Rectangle 2"/>
          <p:cNvSpPr>
            <a:spLocks noGrp="1" noChangeArrowheads="1"/>
          </p:cNvSpPr>
          <p:nvPr>
            <p:ph type="ctrTitle"/>
          </p:nvPr>
        </p:nvSpPr>
        <p:spPr>
          <a:xfrm>
            <a:off x="3505200" y="2438400"/>
            <a:ext cx="5257800" cy="914400"/>
          </a:xfrm>
        </p:spPr>
        <p:txBody>
          <a:bodyPr anchor="b"/>
          <a:lstStyle>
            <a:lvl1pPr>
              <a:defRPr sz="4000">
                <a:solidFill>
                  <a:schemeClr val="tx1"/>
                </a:solidFill>
              </a:defRPr>
            </a:lvl1pPr>
          </a:lstStyle>
          <a:p>
            <a:r>
              <a:rPr lang="en-US" smtClean="0"/>
              <a:t>Click to edit Master title style</a:t>
            </a:r>
            <a:endParaRPr lang="en-US"/>
          </a:p>
        </p:txBody>
      </p:sp>
      <p:sp>
        <p:nvSpPr>
          <p:cNvPr id="415747" name="Rectangle 3"/>
          <p:cNvSpPr>
            <a:spLocks noGrp="1" noChangeArrowheads="1"/>
          </p:cNvSpPr>
          <p:nvPr>
            <p:ph type="subTitle" idx="1"/>
          </p:nvPr>
        </p:nvSpPr>
        <p:spPr>
          <a:xfrm>
            <a:off x="3505200" y="3276600"/>
            <a:ext cx="5257800" cy="749300"/>
          </a:xfrm>
        </p:spPr>
        <p:txBody>
          <a:bodyPr/>
          <a:lstStyle>
            <a:lvl1pPr marL="0" indent="0" algn="ctr">
              <a:buFont typeface="Wingdings" pitchFamily="2" charset="2"/>
              <a:buNone/>
              <a:defRPr>
                <a:effectLst/>
              </a:defRPr>
            </a:lvl1pPr>
          </a:lstStyle>
          <a:p>
            <a:r>
              <a:rPr lang="en-US" smtClean="0"/>
              <a:t>Click to edit Master subtitle style</a:t>
            </a:r>
            <a:endParaRPr lang="en-US"/>
          </a:p>
        </p:txBody>
      </p:sp>
      <p:sp>
        <p:nvSpPr>
          <p:cNvPr id="415748" name="Rectangle 4"/>
          <p:cNvSpPr>
            <a:spLocks noGrp="1" noChangeArrowheads="1"/>
          </p:cNvSpPr>
          <p:nvPr>
            <p:ph type="dt" sz="quarter" idx="2"/>
          </p:nvPr>
        </p:nvSpPr>
        <p:spPr/>
        <p:txBody>
          <a:bodyPr/>
          <a:lstStyle>
            <a:lvl1pPr>
              <a:defRPr/>
            </a:lvl1pPr>
          </a:lstStyle>
          <a:p>
            <a:endParaRPr lang="en-US"/>
          </a:p>
        </p:txBody>
      </p:sp>
      <p:sp>
        <p:nvSpPr>
          <p:cNvPr id="415749" name="Rectangle 5"/>
          <p:cNvSpPr>
            <a:spLocks noGrp="1" noChangeArrowheads="1"/>
          </p:cNvSpPr>
          <p:nvPr>
            <p:ph type="ftr" sz="quarter" idx="3"/>
          </p:nvPr>
        </p:nvSpPr>
        <p:spPr/>
        <p:txBody>
          <a:bodyPr/>
          <a:lstStyle>
            <a:lvl1pPr>
              <a:defRPr/>
            </a:lvl1pPr>
          </a:lstStyle>
          <a:p>
            <a:endParaRPr lang="en-US"/>
          </a:p>
        </p:txBody>
      </p:sp>
      <p:sp>
        <p:nvSpPr>
          <p:cNvPr id="415750" name="Rectangle 6"/>
          <p:cNvSpPr>
            <a:spLocks noGrp="1" noChangeArrowheads="1"/>
          </p:cNvSpPr>
          <p:nvPr>
            <p:ph type="sldNum" sz="quarter" idx="4"/>
          </p:nvPr>
        </p:nvSpPr>
        <p:spPr/>
        <p:txBody>
          <a:bodyPr/>
          <a:lstStyle>
            <a:lvl1pPr>
              <a:defRPr/>
            </a:lvl1pPr>
          </a:lstStyle>
          <a:p>
            <a:fld id="{F38BFAC4-BA9B-4B3B-917D-E1BD19873C30}"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90813F-B117-4323-A820-1F0C56792444}"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931DD4-E56B-49F6-9C87-FC6169411E3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764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6764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CC8E42-39E0-45BE-9F31-EFB298C4127F}"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307F56E-7586-4470-BB88-B7D2E26EFA5E}"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332BDB6-FA9F-470B-BD06-5AA32C2BFCCD}"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6E610DA-5354-49DF-831A-953958548A38}"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C26C2B-D89D-44CE-A35D-97A4944294EA}"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41AC20-B841-4AAD-BA75-045E7A3F8AE8}"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19C75D-3448-4EDD-BECB-292415377377}"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19240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6197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EE89D7-32D5-4C99-914D-A9E2629F265F}"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04800"/>
            <a:ext cx="8686800" cy="2895600"/>
          </a:xfrm>
        </p:spPr>
        <p:txBody>
          <a:bodyPr/>
          <a:lstStyle>
            <a:lvl1pPr algn="ctr">
              <a:defRPr sz="3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 y="5410200"/>
            <a:ext cx="8686800" cy="1295400"/>
          </a:xfrm>
        </p:spPr>
        <p:txBody>
          <a:bodyPr anchor="ctr"/>
          <a:lstStyle>
            <a:lvl1pPr marL="0" indent="0" algn="ctr">
              <a:buFontTx/>
              <a:buNone/>
              <a:defRPr/>
            </a:lvl1pPr>
          </a:lstStyle>
          <a:p>
            <a:r>
              <a:rPr lang="en-US" smtClean="0"/>
              <a:t>Click to edit Master subtitle style</a:t>
            </a:r>
            <a:endParaRPr lang="en-US"/>
          </a:p>
        </p:txBody>
      </p:sp>
      <p:sp>
        <p:nvSpPr>
          <p:cNvPr id="3079" name="Rectangle 7"/>
          <p:cNvSpPr>
            <a:spLocks noGrp="1" noChangeArrowheads="1"/>
          </p:cNvSpPr>
          <p:nvPr>
            <p:ph type="dt" sz="half" idx="2"/>
          </p:nvPr>
        </p:nvSpPr>
        <p:spPr/>
        <p:txBody>
          <a:bodyPr/>
          <a:lstStyle>
            <a:lvl1pPr>
              <a:defRPr/>
            </a:lvl1pPr>
          </a:lstStyle>
          <a:p>
            <a:endParaRPr lang="en-US"/>
          </a:p>
        </p:txBody>
      </p:sp>
      <p:sp>
        <p:nvSpPr>
          <p:cNvPr id="3080" name="Rectangle 8"/>
          <p:cNvSpPr>
            <a:spLocks noGrp="1" noChangeArrowheads="1"/>
          </p:cNvSpPr>
          <p:nvPr>
            <p:ph type="ftr" sz="quarter" idx="3"/>
          </p:nvPr>
        </p:nvSpPr>
        <p:spPr/>
        <p:txBody>
          <a:bodyPr/>
          <a:lstStyle>
            <a:lvl1pPr>
              <a:defRPr/>
            </a:lvl1pPr>
          </a:lstStyle>
          <a:p>
            <a:endParaRPr lang="en-US"/>
          </a:p>
        </p:txBody>
      </p:sp>
      <p:sp>
        <p:nvSpPr>
          <p:cNvPr id="3081" name="Rectangle 9"/>
          <p:cNvSpPr>
            <a:spLocks noGrp="1" noChangeArrowheads="1"/>
          </p:cNvSpPr>
          <p:nvPr>
            <p:ph type="sldNum" sz="quarter" idx="4"/>
          </p:nvPr>
        </p:nvSpPr>
        <p:spPr/>
        <p:txBody>
          <a:bodyPr/>
          <a:lstStyle>
            <a:lvl1pPr>
              <a:defRPr/>
            </a:lvl1pPr>
          </a:lstStyle>
          <a:p>
            <a:fld id="{EF8E5031-D4A8-496A-8BAB-61E63A6F9E69}"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827860-0255-43AE-A7E2-40F91AB8B1C7}"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D1889C-CA43-47CF-A6DB-C13E0E3FB020}"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29D4E85-5CAB-42EF-8078-CC25FF8A8741}"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99E8D7-A343-4033-A1E7-CF35C4750925}"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935DC86-40EB-4651-9536-E107A3A7540C}"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29A0299-8980-43D6-8DF1-28A48E02CFD3}"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02817B-7EB4-43C1-A028-2415D83CEE7F}"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950B3D-9A7D-488A-90E9-582739486266}"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49BC41-EB61-4361-8EE5-C3C83CF44CC3}"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521F66-86B9-45C9-926F-D4D4AA097884}"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292" name="Picture 4" descr="http://images.google.com/url?source=imgres&amp;ct=tbn&amp;q=http://i214.photobucket.com/albums/cc211/plasticaaah/Zelenapriroda.jpg&amp;usg=AFQjCNFXvcmjh4Wc-kGFbO101z54RH4nr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7B62A2-0C07-45AC-A46F-9AD6AF5DB89D}"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B62A2-0C07-45AC-A46F-9AD6AF5DB89D}"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7B62A2-0C07-45AC-A46F-9AD6AF5DB89D}"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7B62A2-0C07-45AC-A46F-9AD6AF5DB89D}"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7B62A2-0C07-45AC-A46F-9AD6AF5DB89D}" type="datetimeFigureOut">
              <a:rPr lang="en-US" smtClean="0"/>
              <a:pPr/>
              <a:t>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7B62A2-0C07-45AC-A46F-9AD6AF5DB89D}" type="datetimeFigureOut">
              <a:rPr lang="en-US" smtClean="0"/>
              <a:pPr/>
              <a:t>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B62A2-0C07-45AC-A46F-9AD6AF5DB89D}" type="datetimeFigureOut">
              <a:rPr lang="en-US" smtClean="0"/>
              <a:pPr/>
              <a:t>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B62A2-0C07-45AC-A46F-9AD6AF5DB89D}"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7B62A2-0C07-45AC-A46F-9AD6AF5DB89D}" type="datetimeFigureOut">
              <a:rPr lang="en-US" smtClean="0"/>
              <a:pPr/>
              <a:t>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B62A2-0C07-45AC-A46F-9AD6AF5DB89D}"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7B62A2-0C07-45AC-A46F-9AD6AF5DB89D}" type="datetimeFigureOut">
              <a:rPr lang="en-US" smtClean="0"/>
              <a:pPr/>
              <a:t>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999A-1867-4829-A36F-F10485FA8B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5746" name="Rectangle 2"/>
          <p:cNvSpPr>
            <a:spLocks noGrp="1" noChangeArrowheads="1"/>
          </p:cNvSpPr>
          <p:nvPr>
            <p:ph type="ctrTitle"/>
          </p:nvPr>
        </p:nvSpPr>
        <p:spPr>
          <a:xfrm>
            <a:off x="3505200" y="2438400"/>
            <a:ext cx="5257800" cy="914400"/>
          </a:xfrm>
        </p:spPr>
        <p:txBody>
          <a:bodyPr anchor="b"/>
          <a:lstStyle>
            <a:lvl1pPr>
              <a:defRPr sz="4000">
                <a:solidFill>
                  <a:schemeClr val="tx1"/>
                </a:solidFill>
              </a:defRPr>
            </a:lvl1pPr>
          </a:lstStyle>
          <a:p>
            <a:r>
              <a:rPr lang="en-US" smtClean="0"/>
              <a:t>Click to edit Master title style</a:t>
            </a:r>
            <a:endParaRPr lang="en-US"/>
          </a:p>
        </p:txBody>
      </p:sp>
      <p:sp>
        <p:nvSpPr>
          <p:cNvPr id="415747" name="Rectangle 3"/>
          <p:cNvSpPr>
            <a:spLocks noGrp="1" noChangeArrowheads="1"/>
          </p:cNvSpPr>
          <p:nvPr>
            <p:ph type="subTitle" idx="1"/>
          </p:nvPr>
        </p:nvSpPr>
        <p:spPr>
          <a:xfrm>
            <a:off x="3505200" y="3276600"/>
            <a:ext cx="5257800" cy="749300"/>
          </a:xfrm>
        </p:spPr>
        <p:txBody>
          <a:bodyPr/>
          <a:lstStyle>
            <a:lvl1pPr marL="0" indent="0" algn="ctr">
              <a:buFont typeface="Wingdings" pitchFamily="2" charset="2"/>
              <a:buNone/>
              <a:defRPr>
                <a:effectLst/>
              </a:defRPr>
            </a:lvl1pPr>
          </a:lstStyle>
          <a:p>
            <a:r>
              <a:rPr lang="en-US" smtClean="0"/>
              <a:t>Click to edit Master subtitle style</a:t>
            </a:r>
            <a:endParaRPr lang="en-US"/>
          </a:p>
        </p:txBody>
      </p:sp>
      <p:sp>
        <p:nvSpPr>
          <p:cNvPr id="415748" name="Rectangle 4"/>
          <p:cNvSpPr>
            <a:spLocks noGrp="1" noChangeArrowheads="1"/>
          </p:cNvSpPr>
          <p:nvPr>
            <p:ph type="dt" sz="quarter" idx="2"/>
          </p:nvPr>
        </p:nvSpPr>
        <p:spPr/>
        <p:txBody>
          <a:bodyPr/>
          <a:lstStyle>
            <a:lvl1pPr>
              <a:defRPr/>
            </a:lvl1pPr>
          </a:lstStyle>
          <a:p>
            <a:endParaRPr lang="en-US"/>
          </a:p>
        </p:txBody>
      </p:sp>
      <p:sp>
        <p:nvSpPr>
          <p:cNvPr id="415749" name="Rectangle 5"/>
          <p:cNvSpPr>
            <a:spLocks noGrp="1" noChangeArrowheads="1"/>
          </p:cNvSpPr>
          <p:nvPr>
            <p:ph type="ftr" sz="quarter" idx="3"/>
          </p:nvPr>
        </p:nvSpPr>
        <p:spPr/>
        <p:txBody>
          <a:bodyPr/>
          <a:lstStyle>
            <a:lvl1pPr>
              <a:defRPr/>
            </a:lvl1pPr>
          </a:lstStyle>
          <a:p>
            <a:endParaRPr lang="en-US"/>
          </a:p>
        </p:txBody>
      </p:sp>
      <p:sp>
        <p:nvSpPr>
          <p:cNvPr id="415750" name="Rectangle 6"/>
          <p:cNvSpPr>
            <a:spLocks noGrp="1" noChangeArrowheads="1"/>
          </p:cNvSpPr>
          <p:nvPr>
            <p:ph type="sldNum" sz="quarter" idx="4"/>
          </p:nvPr>
        </p:nvSpPr>
        <p:spPr/>
        <p:txBody>
          <a:bodyPr/>
          <a:lstStyle>
            <a:lvl1pPr>
              <a:defRPr/>
            </a:lvl1pPr>
          </a:lstStyle>
          <a:p>
            <a:fld id="{F38BFAC4-BA9B-4B3B-917D-E1BD19873C30}"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90813F-B117-4323-A820-1F0C56792444}"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931DD4-E56B-49F6-9C87-FC6169411E3A}"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764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676400"/>
            <a:ext cx="3771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CC8E42-39E0-45BE-9F31-EFB298C4127F}"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307F56E-7586-4470-BB88-B7D2E26EFA5E}"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332BDB6-FA9F-470B-BD06-5AA32C2BFCCD}"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6E610DA-5354-49DF-831A-953958548A38}"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C26C2B-D89D-44CE-A35D-97A4944294EA}"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41AC20-B841-4AAD-BA75-045E7A3F8AE8}"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19C75D-3448-4EDD-BECB-29241537737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19240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6197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EE89D7-32D5-4C99-914D-A9E2629F265F}"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25603"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04"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5605"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06"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07"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08"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09"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10"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11"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12"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3"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4"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25615"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25616"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7"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8"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19"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0"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1"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2"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3"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25624"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5"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6"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27"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25628"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5629"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25630"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31"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5632"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25633"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5634"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5635"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25636"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25637" name="Rectangle 37"/>
          <p:cNvSpPr>
            <a:spLocks noGrp="1" noChangeArrowheads="1"/>
          </p:cNvSpPr>
          <p:nvPr>
            <p:ph type="dt" sz="half" idx="2"/>
          </p:nvPr>
        </p:nvSpPr>
        <p:spPr/>
        <p:txBody>
          <a:bodyPr/>
          <a:lstStyle>
            <a:lvl1pPr>
              <a:defRPr/>
            </a:lvl1pPr>
          </a:lstStyle>
          <a:p>
            <a:endParaRPr lang="en-US"/>
          </a:p>
        </p:txBody>
      </p:sp>
      <p:sp>
        <p:nvSpPr>
          <p:cNvPr id="25638" name="Rectangle 38"/>
          <p:cNvSpPr>
            <a:spLocks noGrp="1" noChangeArrowheads="1"/>
          </p:cNvSpPr>
          <p:nvPr>
            <p:ph type="ftr" sz="quarter" idx="3"/>
          </p:nvPr>
        </p:nvSpPr>
        <p:spPr/>
        <p:txBody>
          <a:bodyPr/>
          <a:lstStyle>
            <a:lvl1pPr>
              <a:defRPr/>
            </a:lvl1pPr>
          </a:lstStyle>
          <a:p>
            <a:endParaRPr lang="en-US"/>
          </a:p>
        </p:txBody>
      </p:sp>
      <p:sp>
        <p:nvSpPr>
          <p:cNvPr id="2563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2564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
        <p:nvSpPr>
          <p:cNvPr id="25641" name="Rectangle 41"/>
          <p:cNvSpPr>
            <a:spLocks noGrp="1" noChangeArrowheads="1"/>
          </p:cNvSpPr>
          <p:nvPr>
            <p:ph type="sldNum" sz="quarter" idx="4"/>
          </p:nvPr>
        </p:nvSpPr>
        <p:spPr/>
        <p:txBody>
          <a:bodyPr/>
          <a:lstStyle>
            <a:lvl1pPr>
              <a:defRPr/>
            </a:lvl1pPr>
          </a:lstStyle>
          <a:p>
            <a:fld id="{7AA5138A-963F-470D-9CFF-E3FA1508DDB4}"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FDCED3-645D-4107-96F4-6A07083BD6E5}"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75998C-94F9-4F3B-92EE-40D97EC62890}"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2ACAA8-64F0-4FDC-8A62-A6CE85501E37}"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0732F37-6EF0-4493-8617-72AA2B6177C0}"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9124E3-8D05-48F2-93C5-09B65A5A1CC6}"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E760939-2592-4EB1-97E7-197430C38A92}"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AD01A8-F167-440F-8FE3-325EB6F82171}"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CB3FE5-949D-4486-8A01-E929349DE33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4EFD2B-7E4B-486E-8AEA-536918526752}"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C5ECD7-1DFD-4A77-9529-DB9F9FD89372}"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F6EA3C3-0A54-493D-B6CE-4689806FEC45}"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2F7CBA-A432-4669-B471-F53AE5990AF2}"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2F7CBA-A432-4669-B471-F53AE5990AF2}"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CBE2E5-EAF4-42B3-86DD-14DF55988490}"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DF849D-ACE6-4F3E-A8D9-5B13CB0D5BAE}"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6954B4-426D-43D9-9553-8E869D05F351}"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6436681-AE9C-4942-B0D4-BB43CA6FEF09}"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CB201D0-92F7-4D17-BD18-7E27228A195D}" type="slidenum">
              <a:rPr lang="en-US"/>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10.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image" Target="../media/image19.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2.pn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8.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3.xml"/><Relationship Id="rId1" Type="http://schemas.openxmlformats.org/officeDocument/2006/relationships/slideLayout" Target="../slideLayouts/slideLayout127.xml"/><Relationship Id="rId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4.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20.jpe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21.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7.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2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8.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7.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9.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3.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9.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C089B9F-0CA7-436B-9371-C02526F6117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81A5939-9D1B-4BAC-86D5-D9613B18A0A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7BEB616A-665D-4BDE-8D7C-EE361CD7CA31}" type="datetimeFigureOut">
              <a:rPr lang="en-US" smtClean="0"/>
              <a:pPr/>
              <a:t>2/10/2012</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D06E0398-927E-426A-8430-6635021FD7E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fade/>
  </p:transition>
  <p:timing>
    <p:tnLst>
      <p:par>
        <p:cTn id="1" dur="indefinite" restart="never" nodeType="tmRoot"/>
      </p:par>
    </p:tnLst>
  </p:timing>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bg1.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5C7CC-E914-4DAF-8BDC-FE1B983F3B54}"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913A-8800-475E-BEDD-94C4E11EB2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800" kern="1200">
          <a:solidFill>
            <a:schemeClr val="tx1"/>
          </a:solidFill>
          <a:latin typeface="Maiandra G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aiandra GD" pitchFamily="34" charset="0"/>
          <a:ea typeface="+mn-ea"/>
          <a:cs typeface="Narkisim" pitchFamily="34" charset="-79"/>
        </a:defRPr>
      </a:lvl1pPr>
      <a:lvl2pPr marL="742950" indent="-285750" algn="l" defTabSz="914400" rtl="0" eaLnBrk="1" latinLnBrk="0" hangingPunct="1">
        <a:spcBef>
          <a:spcPct val="20000"/>
        </a:spcBef>
        <a:buFont typeface="Arial" pitchFamily="34" charset="0"/>
        <a:buChar char="–"/>
        <a:defRPr sz="2800" kern="1200">
          <a:solidFill>
            <a:schemeClr val="bg2">
              <a:lumMod val="25000"/>
            </a:schemeClr>
          </a:solidFill>
          <a:latin typeface="Maiandra GD" pitchFamily="34" charset="0"/>
          <a:ea typeface="+mn-ea"/>
          <a:cs typeface="Narkisim" pitchFamily="34" charset="-79"/>
        </a:defRPr>
      </a:lvl2pPr>
      <a:lvl3pPr marL="1143000" indent="-228600" algn="l" defTabSz="914400" rtl="0" eaLnBrk="1" latinLnBrk="0" hangingPunct="1">
        <a:spcBef>
          <a:spcPct val="20000"/>
        </a:spcBef>
        <a:buFont typeface="Arial" pitchFamily="34" charset="0"/>
        <a:buChar char="•"/>
        <a:defRPr sz="2400" kern="1200">
          <a:solidFill>
            <a:schemeClr val="bg2">
              <a:lumMod val="50000"/>
            </a:schemeClr>
          </a:solidFill>
          <a:latin typeface="Maiandra GD" pitchFamily="34" charset="0"/>
          <a:ea typeface="+mn-ea"/>
          <a:cs typeface="Narkisim" pitchFamily="34" charset="-79"/>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aiandra GD" pitchFamily="34" charset="0"/>
          <a:ea typeface="+mn-ea"/>
          <a:cs typeface="Narkisim" pitchFamily="34" charset="-79"/>
        </a:defRPr>
      </a:lvl4pPr>
      <a:lvl5pPr marL="2057400" indent="-228600" algn="l" defTabSz="914400" rtl="0" eaLnBrk="1" latinLnBrk="0" hangingPunct="1">
        <a:spcBef>
          <a:spcPct val="20000"/>
        </a:spcBef>
        <a:buFont typeface="Arial" pitchFamily="34" charset="0"/>
        <a:buChar char="»"/>
        <a:defRPr sz="2000" kern="1200">
          <a:solidFill>
            <a:schemeClr val="bg2">
              <a:lumMod val="10000"/>
            </a:schemeClr>
          </a:solidFill>
          <a:latin typeface="Maiandra GD" pitchFamily="34" charset="0"/>
          <a:ea typeface="+mn-ea"/>
          <a:cs typeface="Narkisim" pitchFamily="34" charset="-79"/>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467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447800"/>
            <a:ext cx="7696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Rectangle 28"/>
          <p:cNvSpPr>
            <a:spLocks noGrp="1" noChangeArrowheads="1"/>
          </p:cNvSpPr>
          <p:nvPr>
            <p:ph type="dt" sz="half" idx="2"/>
          </p:nvPr>
        </p:nvSpPr>
        <p:spPr bwMode="auto">
          <a:xfrm>
            <a:off x="152400" y="6477000"/>
            <a:ext cx="24034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53" name="Rectangle 29"/>
          <p:cNvSpPr>
            <a:spLocks noGrp="1" noChangeArrowheads="1"/>
          </p:cNvSpPr>
          <p:nvPr>
            <p:ph type="ftr" sz="quarter" idx="3"/>
          </p:nvPr>
        </p:nvSpPr>
        <p:spPr bwMode="auto">
          <a:xfrm>
            <a:off x="2687638"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54" name="Rectangle 30"/>
          <p:cNvSpPr>
            <a:spLocks noGrp="1" noChangeArrowheads="1"/>
          </p:cNvSpPr>
          <p:nvPr>
            <p:ph type="sldNum" sz="quarter" idx="4"/>
          </p:nvPr>
        </p:nvSpPr>
        <p:spPr bwMode="auto">
          <a:xfrm>
            <a:off x="5715000" y="6477000"/>
            <a:ext cx="21717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493312B2-7F08-44C7-99D6-5EA79FA72A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itchFamily="34" charset="0"/>
        </a:defRPr>
      </a:lvl2pPr>
      <a:lvl3pPr algn="l" rtl="0" eaLnBrk="1" fontAlgn="base" hangingPunct="1">
        <a:spcBef>
          <a:spcPct val="0"/>
        </a:spcBef>
        <a:spcAft>
          <a:spcPct val="0"/>
        </a:spcAft>
        <a:defRPr sz="3600">
          <a:solidFill>
            <a:schemeClr val="tx2"/>
          </a:solidFill>
          <a:latin typeface="Arial" pitchFamily="34" charset="0"/>
        </a:defRPr>
      </a:lvl3pPr>
      <a:lvl4pPr algn="l" rtl="0" eaLnBrk="1" fontAlgn="base" hangingPunct="1">
        <a:spcBef>
          <a:spcPct val="0"/>
        </a:spcBef>
        <a:spcAft>
          <a:spcPct val="0"/>
        </a:spcAft>
        <a:defRPr sz="3600">
          <a:solidFill>
            <a:schemeClr val="tx2"/>
          </a:solidFill>
          <a:latin typeface="Arial" pitchFamily="34" charset="0"/>
        </a:defRPr>
      </a:lvl4pPr>
      <a:lvl5pPr algn="l" rtl="0" eaLnBrk="1" fontAlgn="base" hangingPunct="1">
        <a:spcBef>
          <a:spcPct val="0"/>
        </a:spcBef>
        <a:spcAft>
          <a:spcPct val="0"/>
        </a:spcAft>
        <a:defRPr sz="3600">
          <a:solidFill>
            <a:schemeClr val="tx2"/>
          </a:solidFill>
          <a:latin typeface="Arial" pitchFamily="34" charset="0"/>
        </a:defRPr>
      </a:lvl5pPr>
      <a:lvl6pPr marL="457200" algn="l" rtl="0" eaLnBrk="1" fontAlgn="base" hangingPunct="1">
        <a:spcBef>
          <a:spcPct val="0"/>
        </a:spcBef>
        <a:spcAft>
          <a:spcPct val="0"/>
        </a:spcAft>
        <a:defRPr sz="3600">
          <a:solidFill>
            <a:schemeClr val="tx2"/>
          </a:solidFill>
          <a:latin typeface="Arial" pitchFamily="34" charset="0"/>
        </a:defRPr>
      </a:lvl6pPr>
      <a:lvl7pPr marL="914400" algn="l" rtl="0" eaLnBrk="1" fontAlgn="base" hangingPunct="1">
        <a:spcBef>
          <a:spcPct val="0"/>
        </a:spcBef>
        <a:spcAft>
          <a:spcPct val="0"/>
        </a:spcAft>
        <a:defRPr sz="3600">
          <a:solidFill>
            <a:schemeClr val="tx2"/>
          </a:solidFill>
          <a:latin typeface="Arial" pitchFamily="34" charset="0"/>
        </a:defRPr>
      </a:lvl7pPr>
      <a:lvl8pPr marL="1371600" algn="l" rtl="0" eaLnBrk="1" fontAlgn="base" hangingPunct="1">
        <a:spcBef>
          <a:spcPct val="0"/>
        </a:spcBef>
        <a:spcAft>
          <a:spcPct val="0"/>
        </a:spcAft>
        <a:defRPr sz="3600">
          <a:solidFill>
            <a:schemeClr val="tx2"/>
          </a:solidFill>
          <a:latin typeface="Arial" pitchFamily="34" charset="0"/>
        </a:defRPr>
      </a:lvl8pPr>
      <a:lvl9pPr marL="1828800" algn="l" rtl="0" eaLnBrk="1" fontAlgn="base" hangingPunct="1">
        <a:spcBef>
          <a:spcPct val="0"/>
        </a:spcBef>
        <a:spcAft>
          <a:spcPct val="0"/>
        </a:spcAft>
        <a:defRPr sz="3600">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274638"/>
            <a:ext cx="6629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1600200"/>
            <a:ext cx="6629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FE138-7932-40E1-9151-62CA786CF07A}"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12E5D-FBAD-400B-BC1B-C9899F3691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pPr algn="ctr"/>
            <a:fld id="{25A51C10-CF7B-48C3-BCB3-1B551865B0A0}" type="datetimeFigureOut">
              <a:rPr lang="en-US" smtClean="0"/>
              <a:pPr algn="ctr"/>
              <a:t>2/10/2012</a:t>
            </a:fld>
            <a:endParaRPr lang="en-US" dirty="0">
              <a:solidFill>
                <a:schemeClr val="tx2">
                  <a:shade val="50000"/>
                </a:schemeClr>
              </a:solidFill>
            </a:endParaRPr>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pPr algn="l"/>
            <a:endParaRPr lang="en-US" dirty="0">
              <a:solidFill>
                <a:schemeClr val="tx2">
                  <a:shade val="50000"/>
                </a:schemeClr>
              </a:solidFill>
            </a:endParaRPr>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8E69E788-8BCF-4189-85ED-687340EF9B0E}" type="slidenum">
              <a:rPr lang="en-US" smtClean="0"/>
              <a:pPr/>
              <a:t>‹#›</a:t>
            </a:fld>
            <a:endParaRPr lang="en-US" sz="14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p:fade/>
  </p:transition>
  <p:timing>
    <p:tnLst>
      <p:par>
        <p:cTn id="1" dur="indefinite" restart="never" nodeType="tmRoot"/>
      </p:par>
    </p:tnLst>
  </p:timing>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l">
              <a:defRPr sz="1200">
                <a:solidFill>
                  <a:schemeClr val="accent2">
                    <a:lumMod val="50000"/>
                  </a:schemeClr>
                </a:solidFill>
              </a:defRPr>
            </a:lvl1pPr>
          </a:lstStyle>
          <a:p>
            <a:fld id="{CDB0B7E7-498A-43AA-B6B3-BE5D80D07B17}"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ctr">
              <a:defRPr sz="120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a:effectLst>
            <a:outerShdw blurRad="50800" dist="38100" dir="2700000" algn="tl" rotWithShape="0">
              <a:prstClr val="black">
                <a:alpha val="40000"/>
              </a:prstClr>
            </a:outerShdw>
          </a:effectLst>
        </p:spPr>
        <p:txBody>
          <a:bodyPr vert="horz" lIns="91440" tIns="45720" rIns="91440" bIns="45720" rtlCol="0" anchor="ctr"/>
          <a:lstStyle>
            <a:lvl1pPr algn="r">
              <a:defRPr sz="1200">
                <a:solidFill>
                  <a:schemeClr val="accent2">
                    <a:lumMod val="50000"/>
                  </a:schemeClr>
                </a:solidFill>
              </a:defRPr>
            </a:lvl1pPr>
          </a:lstStyle>
          <a:p>
            <a:fld id="{EB6A2278-9302-4FDB-9304-E59E22E8B2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610600" cy="9906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066800"/>
            <a:ext cx="8610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461125"/>
            <a:ext cx="2667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fld id="{3081DD5B-E7E0-42C0-B2D2-CC51D4AF6DAD}" type="datetimeFigureOut">
              <a:rPr lang="en-US" smtClean="0"/>
              <a:pPr/>
              <a:t>2/10/2012</a:t>
            </a:fld>
            <a:endParaRPr lang="en-US"/>
          </a:p>
        </p:txBody>
      </p:sp>
      <p:sp>
        <p:nvSpPr>
          <p:cNvPr id="1029" name="Rectangle 5"/>
          <p:cNvSpPr>
            <a:spLocks noGrp="1" noChangeArrowheads="1"/>
          </p:cNvSpPr>
          <p:nvPr>
            <p:ph type="ftr" sz="quarter" idx="3"/>
          </p:nvPr>
        </p:nvSpPr>
        <p:spPr bwMode="auto">
          <a:xfrm>
            <a:off x="3124200" y="6461125"/>
            <a:ext cx="3048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400800" y="6461125"/>
            <a:ext cx="2514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ABB62C9-025D-41A9-9508-2BD78EBE0B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bwMode="auto">
          <a:xfrm>
            <a:off x="914400" y="152400"/>
            <a:ext cx="7696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414723" name="Rectangle 3"/>
          <p:cNvSpPr>
            <a:spLocks noGrp="1" noChangeArrowheads="1"/>
          </p:cNvSpPr>
          <p:nvPr>
            <p:ph type="body" idx="1"/>
          </p:nvPr>
        </p:nvSpPr>
        <p:spPr bwMode="auto">
          <a:xfrm>
            <a:off x="914400" y="1676400"/>
            <a:ext cx="769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14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4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E17E3C-AAB7-4F75-B56D-D356F320936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ahoma" pitchFamily="34" charset="0"/>
        </a:defRPr>
      </a:lvl2pPr>
      <a:lvl3pPr algn="ctr" rtl="0" eaLnBrk="1" fontAlgn="base" hangingPunct="1">
        <a:spcBef>
          <a:spcPct val="0"/>
        </a:spcBef>
        <a:spcAft>
          <a:spcPct val="0"/>
        </a:spcAft>
        <a:defRPr kumimoji="1" sz="4400">
          <a:solidFill>
            <a:schemeClr val="tx2"/>
          </a:solidFill>
          <a:latin typeface="Tahoma" pitchFamily="34" charset="0"/>
        </a:defRPr>
      </a:lvl3pPr>
      <a:lvl4pPr algn="ctr" rtl="0" eaLnBrk="1" fontAlgn="base" hangingPunct="1">
        <a:spcBef>
          <a:spcPct val="0"/>
        </a:spcBef>
        <a:spcAft>
          <a:spcPct val="0"/>
        </a:spcAft>
        <a:defRPr kumimoji="1" sz="4400">
          <a:solidFill>
            <a:schemeClr val="tx2"/>
          </a:solidFill>
          <a:latin typeface="Tahoma" pitchFamily="34" charset="0"/>
        </a:defRPr>
      </a:lvl4pPr>
      <a:lvl5pPr algn="ctr" rtl="0" eaLnBrk="1" fontAlgn="base" hangingPunct="1">
        <a:spcBef>
          <a:spcPct val="0"/>
        </a:spcBef>
        <a:spcAft>
          <a:spcPct val="0"/>
        </a:spcAft>
        <a:defRPr kumimoji="1" sz="4400">
          <a:solidFill>
            <a:schemeClr val="tx2"/>
          </a:solidFill>
          <a:latin typeface="Tahoma" pitchFamily="34" charset="0"/>
        </a:defRPr>
      </a:lvl5pPr>
      <a:lvl6pPr marL="457200" algn="ctr" rtl="0" eaLnBrk="1" fontAlgn="base" hangingPunct="1">
        <a:spcBef>
          <a:spcPct val="0"/>
        </a:spcBef>
        <a:spcAft>
          <a:spcPct val="0"/>
        </a:spcAft>
        <a:defRPr kumimoji="1" sz="4400">
          <a:solidFill>
            <a:schemeClr val="tx2"/>
          </a:solidFill>
          <a:latin typeface="Tahoma" pitchFamily="34" charset="0"/>
        </a:defRPr>
      </a:lvl6pPr>
      <a:lvl7pPr marL="914400" algn="ctr" rtl="0" eaLnBrk="1" fontAlgn="base" hangingPunct="1">
        <a:spcBef>
          <a:spcPct val="0"/>
        </a:spcBef>
        <a:spcAft>
          <a:spcPct val="0"/>
        </a:spcAft>
        <a:defRPr kumimoji="1" sz="4400">
          <a:solidFill>
            <a:schemeClr val="tx2"/>
          </a:solidFill>
          <a:latin typeface="Tahoma" pitchFamily="34" charset="0"/>
        </a:defRPr>
      </a:lvl7pPr>
      <a:lvl8pPr marL="1371600" algn="ctr" rtl="0" eaLnBrk="1" fontAlgn="base" hangingPunct="1">
        <a:spcBef>
          <a:spcPct val="0"/>
        </a:spcBef>
        <a:spcAft>
          <a:spcPct val="0"/>
        </a:spcAft>
        <a:defRPr kumimoji="1" sz="4400">
          <a:solidFill>
            <a:schemeClr val="tx2"/>
          </a:solidFill>
          <a:latin typeface="Tahoma" pitchFamily="34" charset="0"/>
        </a:defRPr>
      </a:lvl8pPr>
      <a:lvl9pPr marL="1828800" algn="ctr" rtl="0" eaLnBrk="1" fontAlgn="base" hangingPunct="1">
        <a:spcBef>
          <a:spcPct val="0"/>
        </a:spcBef>
        <a:spcAft>
          <a:spcPct val="0"/>
        </a:spcAft>
        <a:defRPr kumimoji="1"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rgbClr val="FFCC00"/>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CC00"/>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CC00"/>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371600"/>
            <a:ext cx="86868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2286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2" name="Rectangle 8"/>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3" name="Rectangle 9"/>
          <p:cNvSpPr>
            <a:spLocks noGrp="1" noChangeArrowheads="1"/>
          </p:cNvSpPr>
          <p:nvPr>
            <p:ph type="sldNum" sz="quarter" idx="4"/>
          </p:nvPr>
        </p:nvSpPr>
        <p:spPr bwMode="auto">
          <a:xfrm>
            <a:off x="67818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3B58781-E988-41A5-92C6-CD16FAA37ED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pitchFamily="34" charset="0"/>
          <a:cs typeface="Arial" pitchFamily="34" charset="0"/>
        </a:defRPr>
      </a:lvl2pPr>
      <a:lvl3pPr algn="l" rtl="0" eaLnBrk="1" fontAlgn="base" hangingPunct="1">
        <a:spcBef>
          <a:spcPct val="0"/>
        </a:spcBef>
        <a:spcAft>
          <a:spcPct val="0"/>
        </a:spcAft>
        <a:defRPr sz="3200">
          <a:solidFill>
            <a:schemeClr val="tx2"/>
          </a:solidFill>
          <a:latin typeface="Arial" pitchFamily="34" charset="0"/>
          <a:cs typeface="Arial" pitchFamily="34" charset="0"/>
        </a:defRPr>
      </a:lvl3pPr>
      <a:lvl4pPr algn="l" rtl="0" eaLnBrk="1" fontAlgn="base" hangingPunct="1">
        <a:spcBef>
          <a:spcPct val="0"/>
        </a:spcBef>
        <a:spcAft>
          <a:spcPct val="0"/>
        </a:spcAft>
        <a:defRPr sz="3200">
          <a:solidFill>
            <a:schemeClr val="tx2"/>
          </a:solidFill>
          <a:latin typeface="Arial" pitchFamily="34" charset="0"/>
          <a:cs typeface="Arial" pitchFamily="34" charset="0"/>
        </a:defRPr>
      </a:lvl4pPr>
      <a:lvl5pPr algn="l" rtl="0" eaLnBrk="1" fontAlgn="base" hangingPunct="1">
        <a:spcBef>
          <a:spcPct val="0"/>
        </a:spcBef>
        <a:spcAft>
          <a:spcPct val="0"/>
        </a:spcAft>
        <a:defRPr sz="3200">
          <a:solidFill>
            <a:schemeClr val="tx2"/>
          </a:solidFill>
          <a:latin typeface="Arial" pitchFamily="34" charset="0"/>
          <a:cs typeface="Arial" pitchFamily="34" charset="0"/>
        </a:defRPr>
      </a:lvl5pPr>
      <a:lvl6pPr marL="457200" algn="l" rtl="0" eaLnBrk="1" fontAlgn="base" hangingPunct="1">
        <a:spcBef>
          <a:spcPct val="0"/>
        </a:spcBef>
        <a:spcAft>
          <a:spcPct val="0"/>
        </a:spcAft>
        <a:defRPr sz="3200">
          <a:solidFill>
            <a:schemeClr val="tx2"/>
          </a:solidFill>
          <a:latin typeface="Arial" pitchFamily="34" charset="0"/>
          <a:cs typeface="Arial" pitchFamily="34" charset="0"/>
        </a:defRPr>
      </a:lvl6pPr>
      <a:lvl7pPr marL="914400" algn="l" rtl="0" eaLnBrk="1" fontAlgn="base" hangingPunct="1">
        <a:spcBef>
          <a:spcPct val="0"/>
        </a:spcBef>
        <a:spcAft>
          <a:spcPct val="0"/>
        </a:spcAft>
        <a:defRPr sz="3200">
          <a:solidFill>
            <a:schemeClr val="tx2"/>
          </a:solidFill>
          <a:latin typeface="Arial" pitchFamily="34" charset="0"/>
          <a:cs typeface="Arial" pitchFamily="34" charset="0"/>
        </a:defRPr>
      </a:lvl7pPr>
      <a:lvl8pPr marL="1371600" algn="l" rtl="0" eaLnBrk="1" fontAlgn="base" hangingPunct="1">
        <a:spcBef>
          <a:spcPct val="0"/>
        </a:spcBef>
        <a:spcAft>
          <a:spcPct val="0"/>
        </a:spcAft>
        <a:defRPr sz="3200">
          <a:solidFill>
            <a:schemeClr val="tx2"/>
          </a:solidFill>
          <a:latin typeface="Arial" pitchFamily="34" charset="0"/>
          <a:cs typeface="Arial" pitchFamily="34" charset="0"/>
        </a:defRPr>
      </a:lvl8pPr>
      <a:lvl9pPr marL="1828800" algn="l" rtl="0" eaLnBrk="1" fontAlgn="base" hangingPunct="1">
        <a:spcBef>
          <a:spcPct val="0"/>
        </a:spcBef>
        <a:spcAft>
          <a:spcPct val="0"/>
        </a:spcAft>
        <a:defRPr sz="3200">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2" descr="http://images.google.com/url?source=imgres&amp;ct=tbn&amp;q=http://i214.photobucket.com/albums/cc211/plasticaaah/Zelenapriroda.jpg&amp;usg=AFQjCNFXvcmjh4Wc-kGFbO101z54RH4nr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B62A2-0C07-45AC-A46F-9AD6AF5DB89D}" type="datetimeFigureOut">
              <a:rPr lang="en-US" smtClean="0"/>
              <a:pPr/>
              <a:t>2/10/2012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A999A-1867-4829-A36F-F10485FA8B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3">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bwMode="auto">
          <a:xfrm>
            <a:off x="914400" y="152400"/>
            <a:ext cx="7696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414723" name="Rectangle 3"/>
          <p:cNvSpPr>
            <a:spLocks noGrp="1" noChangeArrowheads="1"/>
          </p:cNvSpPr>
          <p:nvPr>
            <p:ph type="body" idx="1"/>
          </p:nvPr>
        </p:nvSpPr>
        <p:spPr bwMode="auto">
          <a:xfrm>
            <a:off x="914400" y="1676400"/>
            <a:ext cx="7696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4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14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4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9E17E3C-AAB7-4F75-B56D-D356F320936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ahoma" pitchFamily="34" charset="0"/>
        </a:defRPr>
      </a:lvl2pPr>
      <a:lvl3pPr algn="ctr" rtl="0" eaLnBrk="1" fontAlgn="base" hangingPunct="1">
        <a:spcBef>
          <a:spcPct val="0"/>
        </a:spcBef>
        <a:spcAft>
          <a:spcPct val="0"/>
        </a:spcAft>
        <a:defRPr kumimoji="1" sz="4400">
          <a:solidFill>
            <a:schemeClr val="tx2"/>
          </a:solidFill>
          <a:latin typeface="Tahoma" pitchFamily="34" charset="0"/>
        </a:defRPr>
      </a:lvl3pPr>
      <a:lvl4pPr algn="ctr" rtl="0" eaLnBrk="1" fontAlgn="base" hangingPunct="1">
        <a:spcBef>
          <a:spcPct val="0"/>
        </a:spcBef>
        <a:spcAft>
          <a:spcPct val="0"/>
        </a:spcAft>
        <a:defRPr kumimoji="1" sz="4400">
          <a:solidFill>
            <a:schemeClr val="tx2"/>
          </a:solidFill>
          <a:latin typeface="Tahoma" pitchFamily="34" charset="0"/>
        </a:defRPr>
      </a:lvl4pPr>
      <a:lvl5pPr algn="ctr" rtl="0" eaLnBrk="1" fontAlgn="base" hangingPunct="1">
        <a:spcBef>
          <a:spcPct val="0"/>
        </a:spcBef>
        <a:spcAft>
          <a:spcPct val="0"/>
        </a:spcAft>
        <a:defRPr kumimoji="1" sz="4400">
          <a:solidFill>
            <a:schemeClr val="tx2"/>
          </a:solidFill>
          <a:latin typeface="Tahoma" pitchFamily="34" charset="0"/>
        </a:defRPr>
      </a:lvl5pPr>
      <a:lvl6pPr marL="457200" algn="ctr" rtl="0" eaLnBrk="1" fontAlgn="base" hangingPunct="1">
        <a:spcBef>
          <a:spcPct val="0"/>
        </a:spcBef>
        <a:spcAft>
          <a:spcPct val="0"/>
        </a:spcAft>
        <a:defRPr kumimoji="1" sz="4400">
          <a:solidFill>
            <a:schemeClr val="tx2"/>
          </a:solidFill>
          <a:latin typeface="Tahoma" pitchFamily="34" charset="0"/>
        </a:defRPr>
      </a:lvl6pPr>
      <a:lvl7pPr marL="914400" algn="ctr" rtl="0" eaLnBrk="1" fontAlgn="base" hangingPunct="1">
        <a:spcBef>
          <a:spcPct val="0"/>
        </a:spcBef>
        <a:spcAft>
          <a:spcPct val="0"/>
        </a:spcAft>
        <a:defRPr kumimoji="1" sz="4400">
          <a:solidFill>
            <a:schemeClr val="tx2"/>
          </a:solidFill>
          <a:latin typeface="Tahoma" pitchFamily="34" charset="0"/>
        </a:defRPr>
      </a:lvl7pPr>
      <a:lvl8pPr marL="1371600" algn="ctr" rtl="0" eaLnBrk="1" fontAlgn="base" hangingPunct="1">
        <a:spcBef>
          <a:spcPct val="0"/>
        </a:spcBef>
        <a:spcAft>
          <a:spcPct val="0"/>
        </a:spcAft>
        <a:defRPr kumimoji="1" sz="4400">
          <a:solidFill>
            <a:schemeClr val="tx2"/>
          </a:solidFill>
          <a:latin typeface="Tahoma" pitchFamily="34" charset="0"/>
        </a:defRPr>
      </a:lvl8pPr>
      <a:lvl9pPr marL="1828800" algn="ctr" rtl="0" eaLnBrk="1" fontAlgn="base" hangingPunct="1">
        <a:spcBef>
          <a:spcPct val="0"/>
        </a:spcBef>
        <a:spcAft>
          <a:spcPct val="0"/>
        </a:spcAft>
        <a:defRPr kumimoji="1"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rgbClr val="FFCC00"/>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rgbClr val="FFCC00"/>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rgbClr val="FFCC00"/>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1" fontAlgn="base" hangingPunct="1">
        <a:spcBef>
          <a:spcPct val="20000"/>
        </a:spcBef>
        <a:spcAft>
          <a:spcPct val="0"/>
        </a:spcAft>
        <a:buClr>
          <a:srgbClr val="FFCC00"/>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1789113"/>
            <a:ext cx="5340350" cy="5056187"/>
            <a:chOff x="2394" y="1127"/>
            <a:chExt cx="3364" cy="3185"/>
          </a:xfrm>
        </p:grpSpPr>
        <p:sp>
          <p:nvSpPr>
            <p:cNvPr id="2457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458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8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58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8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2459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2459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59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2460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2460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460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2460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2460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2460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2461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2461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2461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2461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1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1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461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2461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C22DD32-8423-4003-842A-BEA73E0A411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hyperlink" Target="http://www.whiteestat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05.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82.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29.xml"/></Relationships>
</file>

<file path=ppt/slides/_rels/slide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1.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G00004"/>
          <p:cNvPicPr>
            <a:picLocks noChangeAspect="1" noChangeArrowheads="1"/>
          </p:cNvPicPr>
          <p:nvPr/>
        </p:nvPicPr>
        <p:blipFill>
          <a:blip r:embed="rId3" cstate="print"/>
          <a:srcRect/>
          <a:stretch>
            <a:fillRect/>
          </a:stretch>
        </p:blipFill>
        <p:spPr bwMode="auto">
          <a:xfrm>
            <a:off x="2286000" y="304800"/>
            <a:ext cx="4572000" cy="6400800"/>
          </a:xfrm>
          <a:prstGeom prst="rect">
            <a:avLst/>
          </a:prstGeom>
          <a:noFill/>
          <a:ln w="9525">
            <a:noFill/>
            <a:miter lim="800000"/>
            <a:headEnd/>
            <a:tailEnd/>
          </a:ln>
        </p:spPr>
      </p:pic>
      <p:sp>
        <p:nvSpPr>
          <p:cNvPr id="4099" name="Text Box 3"/>
          <p:cNvSpPr txBox="1">
            <a:spLocks noChangeArrowheads="1"/>
          </p:cNvSpPr>
          <p:nvPr/>
        </p:nvSpPr>
        <p:spPr bwMode="auto">
          <a:xfrm>
            <a:off x="1431925" y="1085850"/>
            <a:ext cx="2125663" cy="1163638"/>
          </a:xfrm>
          <a:prstGeom prst="rect">
            <a:avLst/>
          </a:prstGeom>
          <a:noFill/>
          <a:ln w="9525">
            <a:noFill/>
            <a:miter lim="800000"/>
            <a:headEnd/>
            <a:tailEnd/>
          </a:ln>
        </p:spPr>
        <p:txBody>
          <a:bodyPr wrap="none">
            <a:spAutoFit/>
          </a:bodyPr>
          <a:lstStyle/>
          <a:p>
            <a:pPr algn="l"/>
            <a:r>
              <a:rPr lang="en-US"/>
              <a:t>GSEM 534</a:t>
            </a:r>
          </a:p>
          <a:p>
            <a:pPr algn="l"/>
            <a:r>
              <a:rPr lang="en-US"/>
              <a:t>Lecture 7</a:t>
            </a:r>
          </a:p>
        </p:txBody>
      </p:sp>
      <p:sp>
        <p:nvSpPr>
          <p:cNvPr id="4100" name="Text Box 4"/>
          <p:cNvSpPr txBox="1">
            <a:spLocks noChangeArrowheads="1"/>
          </p:cNvSpPr>
          <p:nvPr/>
        </p:nvSpPr>
        <p:spPr bwMode="auto">
          <a:xfrm>
            <a:off x="1235075" y="4591050"/>
            <a:ext cx="7083425" cy="1747838"/>
          </a:xfrm>
          <a:prstGeom prst="rect">
            <a:avLst/>
          </a:prstGeom>
          <a:noFill/>
          <a:ln w="9525">
            <a:noFill/>
            <a:miter lim="800000"/>
            <a:headEnd/>
            <a:tailEnd/>
          </a:ln>
        </p:spPr>
        <p:txBody>
          <a:bodyPr wrap="none">
            <a:spAutoFit/>
          </a:bodyPr>
          <a:lstStyle/>
          <a:p>
            <a:r>
              <a:rPr lang="en-US"/>
              <a:t>A Hermeneutical Method</a:t>
            </a:r>
          </a:p>
          <a:p>
            <a:r>
              <a:rPr lang="en-US"/>
              <a:t>For the Writings of Ellen G. White:</a:t>
            </a:r>
          </a:p>
          <a:p>
            <a:r>
              <a:rPr lang="en-US"/>
              <a:t>Part 2: Wide Reading; All Available Data</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 and Holy Spirit.jpg"/>
          <p:cNvPicPr>
            <a:picLocks noChangeAspect="1"/>
          </p:cNvPicPr>
          <p:nvPr/>
        </p:nvPicPr>
        <p:blipFill>
          <a:blip r:embed="rId3" cstate="print"/>
          <a:stretch>
            <a:fillRect/>
          </a:stretch>
        </p:blipFill>
        <p:spPr>
          <a:xfrm>
            <a:off x="0" y="0"/>
            <a:ext cx="9144000" cy="6858000"/>
          </a:xfrm>
          <a:prstGeom prst="rect">
            <a:avLst/>
          </a:prstGeom>
        </p:spPr>
      </p:pic>
      <p:sp>
        <p:nvSpPr>
          <p:cNvPr id="12291" name="Rectangle 3"/>
          <p:cNvSpPr>
            <a:spLocks noGrp="1" noChangeArrowheads="1"/>
          </p:cNvSpPr>
          <p:nvPr>
            <p:ph idx="1"/>
          </p:nvPr>
        </p:nvSpPr>
        <p:spPr>
          <a:xfrm>
            <a:off x="381000" y="4038600"/>
            <a:ext cx="8382000" cy="18288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1. Jesus Christ</a:t>
            </a:r>
          </a:p>
          <a:p>
            <a:pPr>
              <a:buNone/>
            </a:pPr>
            <a:r>
              <a:rPr lang="en-US" b="1" dirty="0" smtClean="0">
                <a:ln/>
                <a:solidFill>
                  <a:srgbClr val="FFC000"/>
                </a:solidFill>
              </a:rPr>
              <a:t>2. The Holy Spirit</a:t>
            </a:r>
          </a:p>
        </p:txBody>
      </p:sp>
      <p:sp>
        <p:nvSpPr>
          <p:cNvPr id="12290" name="Rectangle 2"/>
          <p:cNvSpPr>
            <a:spLocks noGrp="1" noChangeArrowheads="1"/>
          </p:cNvSpPr>
          <p:nvPr>
            <p:ph type="title"/>
          </p:nvPr>
        </p:nvSpPr>
        <p:spPr>
          <a:xfrm>
            <a:off x="152400" y="838200"/>
            <a:ext cx="3505200" cy="1752600"/>
          </a:xfrm>
        </p:spPr>
        <p:txBody>
          <a:bodyPr/>
          <a:lstStyle/>
          <a:p>
            <a:pPr algn="ctr"/>
            <a:r>
              <a:rPr lang="en-US" sz="3600" b="1" dirty="0" smtClean="0"/>
              <a:t>Topics which Ellen White </a:t>
            </a:r>
            <a:br>
              <a:rPr lang="en-US" sz="3600" b="1" dirty="0" smtClean="0"/>
            </a:br>
            <a:r>
              <a:rPr lang="en-US" sz="3600" b="1" dirty="0" smtClean="0"/>
              <a:t>wrote a great deal</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38200" y="304800"/>
            <a:ext cx="7772400" cy="997196"/>
          </a:xfrm>
        </p:spPr>
        <p:txBody>
          <a:bodyPr/>
          <a:lstStyle/>
          <a:p>
            <a:pPr algn="ctr"/>
            <a:r>
              <a:rPr lang="en-US" sz="3600" b="1" dirty="0" smtClean="0"/>
              <a:t>Case Study:  Did Ellen White teach that Adventists should not eat eggs?</a:t>
            </a:r>
          </a:p>
        </p:txBody>
      </p:sp>
      <p:pic>
        <p:nvPicPr>
          <p:cNvPr id="4" name="Content Placeholder 3" descr="eggs1.jpg"/>
          <p:cNvPicPr>
            <a:picLocks noGrp="1" noChangeAspect="1"/>
          </p:cNvPicPr>
          <p:nvPr>
            <p:ph idx="1"/>
          </p:nvPr>
        </p:nvPicPr>
        <p:blipFill>
          <a:blip r:embed="rId3" cstate="print"/>
          <a:stretch>
            <a:fillRect/>
          </a:stretch>
        </p:blipFill>
        <p:spPr>
          <a:xfrm>
            <a:off x="1219200" y="1524000"/>
            <a:ext cx="6858000" cy="51435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371600" y="8991600"/>
            <a:ext cx="7772400" cy="609600"/>
          </a:xfrm>
        </p:spPr>
        <p:txBody>
          <a:bodyPr/>
          <a:lstStyle/>
          <a:p>
            <a:endParaRPr lang="en-US" smtClean="0"/>
          </a:p>
        </p:txBody>
      </p:sp>
      <p:pic>
        <p:nvPicPr>
          <p:cNvPr id="14340" name="Picture 5"/>
          <p:cNvPicPr>
            <a:picLocks noGrp="1" noChangeAspect="1" noChangeArrowheads="1"/>
          </p:cNvPicPr>
          <p:nvPr>
            <p:ph idx="1"/>
          </p:nvPr>
        </p:nvPicPr>
        <p:blipFill>
          <a:blip r:embed="rId3" cstate="print"/>
          <a:stretch>
            <a:fillRect/>
          </a:stretch>
        </p:blipFill>
        <p:spPr>
          <a:xfrm>
            <a:off x="5249911" y="1600200"/>
            <a:ext cx="3894089" cy="2287588"/>
          </a:xfrm>
          <a:noFill/>
        </p:spPr>
      </p:pic>
      <p:sp>
        <p:nvSpPr>
          <p:cNvPr id="14339" name="Rectangle 3"/>
          <p:cNvSpPr>
            <a:spLocks noGrp="1" noChangeArrowheads="1"/>
          </p:cNvSpPr>
          <p:nvPr>
            <p:ph type="body" sz="half" idx="4294967295"/>
          </p:nvPr>
        </p:nvSpPr>
        <p:spPr>
          <a:xfrm>
            <a:off x="304800" y="914400"/>
            <a:ext cx="4953000" cy="486287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lnSpc>
                <a:spcPct val="90000"/>
              </a:lnSpc>
            </a:pPr>
            <a:r>
              <a:rPr lang="en-US" sz="2800" b="1" dirty="0" smtClean="0">
                <a:ln/>
                <a:solidFill>
                  <a:srgbClr val="FFC000"/>
                </a:solidFill>
              </a:rPr>
              <a:t>Sermon, Battle Creek Tabernacle, March 6, 1869</a:t>
            </a:r>
          </a:p>
          <a:p>
            <a:pPr>
              <a:lnSpc>
                <a:spcPct val="90000"/>
              </a:lnSpc>
            </a:pPr>
            <a:r>
              <a:rPr lang="en-US" b="1" dirty="0" smtClean="0">
                <a:ln/>
                <a:solidFill>
                  <a:srgbClr val="FFC000"/>
                </a:solidFill>
              </a:rPr>
              <a:t>“You place upon your table butter, eggs, and meat, and your children partake of them, . . .  And then you come to meeting and ask God to bless and save your children.  How high do your prayers go?” (2T 362).</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230188"/>
            <a:ext cx="8382000" cy="498598"/>
          </a:xfrm>
        </p:spPr>
        <p:txBody>
          <a:bodyPr/>
          <a:lstStyle/>
          <a:p>
            <a:pPr algn="ctr"/>
            <a:r>
              <a:rPr lang="en-US" sz="3600" b="1" dirty="0" smtClean="0"/>
              <a:t>Letter to Brother and Sister E (1869)</a:t>
            </a:r>
          </a:p>
        </p:txBody>
      </p:sp>
      <p:sp>
        <p:nvSpPr>
          <p:cNvPr id="15363" name="Rectangle 3"/>
          <p:cNvSpPr>
            <a:spLocks noGrp="1" noChangeArrowheads="1"/>
          </p:cNvSpPr>
          <p:nvPr>
            <p:ph idx="1"/>
          </p:nvPr>
        </p:nvSpPr>
        <p:spPr>
          <a:xfrm>
            <a:off x="381000" y="1412875"/>
            <a:ext cx="3657600" cy="29305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rgbClr val="FFC000"/>
                </a:solidFill>
              </a:rPr>
              <a:t>“Eggs should not be placed on your table.  They are an injury to your children” </a:t>
            </a:r>
          </a:p>
          <a:p>
            <a:r>
              <a:rPr lang="en-US" b="1" dirty="0" smtClean="0">
                <a:ln/>
                <a:solidFill>
                  <a:srgbClr val="FFC000"/>
                </a:solidFill>
              </a:rPr>
              <a:t>(2T 400).</a:t>
            </a:r>
          </a:p>
        </p:txBody>
      </p:sp>
      <p:pic>
        <p:nvPicPr>
          <p:cNvPr id="4" name="Picture 3" descr="noEggs.jpg.w300h299.jpg"/>
          <p:cNvPicPr>
            <a:picLocks noChangeAspect="1"/>
          </p:cNvPicPr>
          <p:nvPr/>
        </p:nvPicPr>
        <p:blipFill>
          <a:blip r:embed="rId3" cstate="print"/>
          <a:stretch>
            <a:fillRect/>
          </a:stretch>
        </p:blipFill>
        <p:spPr>
          <a:xfrm>
            <a:off x="4114800" y="1371600"/>
            <a:ext cx="4768871" cy="4752975"/>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30188"/>
            <a:ext cx="8382000" cy="498598"/>
          </a:xfrm>
        </p:spPr>
        <p:txBody>
          <a:bodyPr/>
          <a:lstStyle/>
          <a:p>
            <a:pPr algn="ctr"/>
            <a:r>
              <a:rPr lang="en-US" sz="3600" b="1" dirty="0" smtClean="0"/>
              <a:t>The Story of D. H. Kress, M.D.</a:t>
            </a:r>
          </a:p>
        </p:txBody>
      </p:sp>
      <p:sp>
        <p:nvSpPr>
          <p:cNvPr id="16387" name="Rectangle 3"/>
          <p:cNvSpPr>
            <a:spLocks noGrp="1" noChangeArrowheads="1"/>
          </p:cNvSpPr>
          <p:nvPr>
            <p:ph idx="1"/>
          </p:nvPr>
        </p:nvSpPr>
        <p:spPr>
          <a:xfrm>
            <a:off x="381000" y="1828799"/>
            <a:ext cx="8382000" cy="3048001"/>
          </a:xfrm>
        </p:spPr>
        <p:txBody>
          <a:bodyPr>
            <a:scene3d>
              <a:camera prst="orthographicFront"/>
              <a:lightRig rig="balanced" dir="t">
                <a:rot lat="0" lon="0" rev="2100000"/>
              </a:lightRig>
            </a:scene3d>
            <a:sp3d extrusionH="57150" prstMaterial="metal">
              <a:bevelT w="38100" h="25400"/>
              <a:contourClr>
                <a:schemeClr val="bg2"/>
              </a:contourClr>
            </a:sp3d>
          </a:bodyPr>
          <a:lstStyle/>
          <a:p>
            <a:pPr>
              <a:buFontTx/>
              <a:buChar char="•"/>
            </a:pPr>
            <a:r>
              <a:rPr lang="en-US" b="1" dirty="0" smtClean="0">
                <a:ln w="50800"/>
                <a:solidFill>
                  <a:schemeClr val="accent3">
                    <a:lumMod val="10000"/>
                  </a:schemeClr>
                </a:solidFill>
              </a:rPr>
              <a:t>Medical Missionary in Australia, 1900-1907</a:t>
            </a:r>
          </a:p>
          <a:p>
            <a:pPr>
              <a:buFontTx/>
              <a:buChar char="•"/>
            </a:pPr>
            <a:r>
              <a:rPr lang="en-US" b="1" dirty="0" smtClean="0">
                <a:ln w="50800"/>
                <a:solidFill>
                  <a:schemeClr val="accent3">
                    <a:lumMod val="10000"/>
                  </a:schemeClr>
                </a:solidFill>
              </a:rPr>
              <a:t>Banned eggs and dairy products, without having adequate nutritional replacements.</a:t>
            </a:r>
          </a:p>
          <a:p>
            <a:pPr>
              <a:buFontTx/>
              <a:buChar char="•"/>
            </a:pPr>
            <a:r>
              <a:rPr lang="en-US" b="1" dirty="0" smtClean="0">
                <a:ln w="50800"/>
                <a:solidFill>
                  <a:schemeClr val="accent3">
                    <a:lumMod val="10000"/>
                  </a:schemeClr>
                </a:solidFill>
              </a:rPr>
              <a:t>Contracted pernicious anemia and was near death.</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blood cells 1.bmp"/>
          <p:cNvPicPr>
            <a:picLocks noChangeAspect="1"/>
          </p:cNvPicPr>
          <p:nvPr/>
        </p:nvPicPr>
        <p:blipFill>
          <a:blip r:embed="rId3" cstate="print"/>
          <a:stretch>
            <a:fillRect/>
          </a:stretch>
        </p:blipFill>
        <p:spPr>
          <a:xfrm>
            <a:off x="0" y="0"/>
            <a:ext cx="9144000" cy="6858000"/>
          </a:xfrm>
          <a:prstGeom prst="rect">
            <a:avLst/>
          </a:prstGeom>
        </p:spPr>
      </p:pic>
      <p:sp>
        <p:nvSpPr>
          <p:cNvPr id="17410" name="Rectangle 2"/>
          <p:cNvSpPr>
            <a:spLocks noGrp="1" noChangeArrowheads="1"/>
          </p:cNvSpPr>
          <p:nvPr>
            <p:ph type="title"/>
          </p:nvPr>
        </p:nvSpPr>
        <p:spPr>
          <a:xfrm>
            <a:off x="762000" y="152400"/>
            <a:ext cx="7772400" cy="844796"/>
          </a:xfrm>
        </p:spPr>
        <p:txBody>
          <a:bodyPr/>
          <a:lstStyle/>
          <a:p>
            <a:pPr algn="ctr"/>
            <a:r>
              <a:rPr lang="en-US" sz="3600" b="1" dirty="0" smtClean="0"/>
              <a:t>Ellen White’s Emergency Counsel </a:t>
            </a:r>
            <a:br>
              <a:rPr lang="en-US" sz="3600" b="1" dirty="0" smtClean="0"/>
            </a:br>
            <a:r>
              <a:rPr lang="en-US" sz="3600" dirty="0" smtClean="0"/>
              <a:t>Letter 37, May 1901</a:t>
            </a:r>
          </a:p>
        </p:txBody>
      </p:sp>
      <p:sp>
        <p:nvSpPr>
          <p:cNvPr id="17411" name="Rectangle 3"/>
          <p:cNvSpPr>
            <a:spLocks noGrp="1" noChangeArrowheads="1"/>
          </p:cNvSpPr>
          <p:nvPr>
            <p:ph idx="1"/>
          </p:nvPr>
        </p:nvSpPr>
        <p:spPr>
          <a:xfrm>
            <a:off x="685800" y="1676400"/>
            <a:ext cx="7772400" cy="4087273"/>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rgbClr val="FFC000"/>
                </a:solidFill>
              </a:rPr>
              <a:t>“Brother and Sister Kress,</a:t>
            </a:r>
          </a:p>
          <a:p>
            <a:r>
              <a:rPr lang="en-US" b="1" dirty="0" smtClean="0">
                <a:ln/>
                <a:solidFill>
                  <a:srgbClr val="FFC000"/>
                </a:solidFill>
              </a:rPr>
              <a:t>“I have all confidence in you, and I greatly desire that you may have physical health. . . .   Some our </a:t>
            </a:r>
            <a:r>
              <a:rPr lang="en-US" b="1" dirty="0" err="1" smtClean="0">
                <a:ln/>
                <a:solidFill>
                  <a:srgbClr val="FFC000"/>
                </a:solidFill>
              </a:rPr>
              <a:t>our</a:t>
            </a:r>
            <a:r>
              <a:rPr lang="en-US" b="1" dirty="0" smtClean="0">
                <a:ln/>
                <a:solidFill>
                  <a:srgbClr val="FFC000"/>
                </a:solidFill>
              </a:rPr>
              <a:t> people are very careless in regard to health reform.  But. . . you must not, in order to be an example to them, be an extremist.  You must not deprive yourself of that class of food which makes good blood. . . .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685800" y="304800"/>
            <a:ext cx="7772400" cy="609600"/>
          </a:xfrm>
        </p:spPr>
        <p:txBody>
          <a:bodyPr/>
          <a:lstStyle/>
          <a:p>
            <a:pPr algn="ctr"/>
            <a:r>
              <a:rPr lang="en-US" sz="3600" b="1" dirty="0" smtClean="0"/>
              <a:t>Letter 37, 1901, continued</a:t>
            </a:r>
            <a:endParaRPr lang="en-US" sz="3600" dirty="0" smtClean="0"/>
          </a:p>
        </p:txBody>
      </p:sp>
      <p:sp>
        <p:nvSpPr>
          <p:cNvPr id="18435" name="Rectangle 4"/>
          <p:cNvSpPr>
            <a:spLocks noGrp="1" noChangeArrowheads="1"/>
          </p:cNvSpPr>
          <p:nvPr>
            <p:ph idx="1"/>
          </p:nvPr>
        </p:nvSpPr>
        <p:spPr>
          <a:xfrm>
            <a:off x="609600" y="1447800"/>
            <a:ext cx="7772400" cy="4875181"/>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C000"/>
                </a:solidFill>
                <a:effectLst>
                  <a:outerShdw blurRad="50800" dist="39000" dir="5460000" algn="tl">
                    <a:srgbClr val="000000">
                      <a:alpha val="38000"/>
                    </a:srgbClr>
                  </a:outerShdw>
                </a:effectLst>
              </a:rPr>
              <a:t>“Put into your diet something you have left out.  It is your duty to do this. . . . Get eggs of healthy fowls.  Use these eggs cooked or raw.  Drop them uncooked into the best unfermented wine you can find.  This will supply that which is necessary for your system.  Do not for a moment suppose that it will not be right to do this. . . . You are in danger of taking too radical a view of health reform, and of prescribing for yourself a diet that will not sustain you.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ggs1.jpg"/>
          <p:cNvPicPr>
            <a:picLocks noChangeAspect="1"/>
          </p:cNvPicPr>
          <p:nvPr/>
        </p:nvPicPr>
        <p:blipFill>
          <a:blip r:embed="rId3" cstate="print"/>
          <a:stretch>
            <a:fillRect/>
          </a:stretch>
        </p:blipFill>
        <p:spPr>
          <a:xfrm>
            <a:off x="0" y="0"/>
            <a:ext cx="9144000" cy="6858000"/>
          </a:xfrm>
          <a:prstGeom prst="rect">
            <a:avLst/>
          </a:prstGeom>
        </p:spPr>
      </p:pic>
      <p:sp>
        <p:nvSpPr>
          <p:cNvPr id="19459" name="Rectangle 3"/>
          <p:cNvSpPr>
            <a:spLocks noGrp="1" noChangeArrowheads="1"/>
          </p:cNvSpPr>
          <p:nvPr>
            <p:ph idx="1"/>
          </p:nvPr>
        </p:nvSpPr>
        <p:spPr>
          <a:xfrm>
            <a:off x="685800" y="1371600"/>
            <a:ext cx="7772400" cy="4114800"/>
          </a:xfrm>
          <a:solidFill>
            <a:schemeClr val="accent1">
              <a:lumMod val="60000"/>
              <a:lumOff val="40000"/>
              <a:alpha val="30000"/>
            </a:schemeClr>
          </a:solidFill>
        </p:spPr>
        <p:txBody>
          <a:bodyPr>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bg1">
                    <a:shade val="50000"/>
                  </a:schemeClr>
                </a:solidFill>
              </a:rPr>
              <a:t>“Eggs contain properties which are remedial agencies in counteracting poisons.  And while warnings have been given against the use of these articles of diet in families where the children were addicted to, yes, steeped in, habits of self-abuse; yet we should not consider it a denial of principle to use eggs of hens which are well cared for and suitably fed” (CD, 203-205).</a:t>
            </a:r>
          </a:p>
        </p:txBody>
      </p:sp>
      <p:sp>
        <p:nvSpPr>
          <p:cNvPr id="19458" name="Rectangle 2"/>
          <p:cNvSpPr>
            <a:spLocks noGrp="1" noChangeArrowheads="1"/>
          </p:cNvSpPr>
          <p:nvPr>
            <p:ph type="title"/>
          </p:nvPr>
        </p:nvSpPr>
        <p:spPr>
          <a:xfrm>
            <a:off x="762000" y="228600"/>
            <a:ext cx="7772400" cy="498598"/>
          </a:xfrm>
        </p:spPr>
        <p:txBody>
          <a:bodyPr/>
          <a:lstStyle/>
          <a:p>
            <a:pPr algn="ctr"/>
            <a:r>
              <a:rPr lang="en-US" sz="3600" b="1" dirty="0" smtClean="0"/>
              <a:t>Letter 37, 1901, continued</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0"/>
            <a:ext cx="7772400" cy="997196"/>
          </a:xfrm>
        </p:spPr>
        <p:txBody>
          <a:bodyPr/>
          <a:lstStyle/>
          <a:p>
            <a:pPr algn="ctr"/>
            <a:r>
              <a:rPr lang="en-US" sz="4000" b="1" dirty="0" smtClean="0">
                <a:latin typeface="Bell MT" pitchFamily="18" charset="0"/>
              </a:rPr>
              <a:t>Dr. Kress’s Reply to Ellen White</a:t>
            </a:r>
            <a:br>
              <a:rPr lang="en-US" sz="4000" b="1" dirty="0" smtClean="0">
                <a:latin typeface="Bell MT" pitchFamily="18" charset="0"/>
              </a:rPr>
            </a:br>
            <a:r>
              <a:rPr lang="en-US" sz="4000" b="1" dirty="0" smtClean="0">
                <a:latin typeface="Bell MT" pitchFamily="18" charset="0"/>
              </a:rPr>
              <a:t>June 28, 1901</a:t>
            </a:r>
            <a:endParaRPr lang="en-US" sz="4000" dirty="0" smtClean="0">
              <a:latin typeface="Bell MT" pitchFamily="18" charset="0"/>
            </a:endParaRPr>
          </a:p>
        </p:txBody>
      </p:sp>
      <p:sp>
        <p:nvSpPr>
          <p:cNvPr id="20483" name="Rectangle 3"/>
          <p:cNvSpPr>
            <a:spLocks noGrp="1" noChangeArrowheads="1"/>
          </p:cNvSpPr>
          <p:nvPr>
            <p:ph idx="1"/>
          </p:nvPr>
        </p:nvSpPr>
        <p:spPr>
          <a:xfrm>
            <a:off x="762000" y="1295400"/>
            <a:ext cx="7772400" cy="41148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C000"/>
                </a:solidFill>
                <a:effectLst>
                  <a:outerShdw blurRad="50800" dist="39000" dir="5460000" algn="tl">
                    <a:srgbClr val="000000">
                      <a:alpha val="38000"/>
                    </a:srgbClr>
                  </a:outerShdw>
                </a:effectLst>
                <a:latin typeface="Bell MT" pitchFamily="18" charset="0"/>
              </a:rPr>
              <a:t>“I can see that the strong view I held with reference to the milk and egg question placed me in danger of going to extremes, and I feel very thankful that the Lord has corrected me. . . .  Now with reference to myself as far as I know I am following out carefully all the instruction that God has sent me through you.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228600"/>
            <a:ext cx="7772400" cy="997196"/>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2"/>
                </a:solidFill>
                <a:latin typeface="Bell MT" pitchFamily="18" charset="0"/>
              </a:rPr>
              <a:t>Dr. Kress’s Reply to Ellen White</a:t>
            </a:r>
            <a:br>
              <a:rPr lang="en-US" sz="3600" b="1" dirty="0" smtClean="0">
                <a:ln w="50800"/>
                <a:solidFill>
                  <a:schemeClr val="bg2"/>
                </a:solidFill>
                <a:latin typeface="Bell MT" pitchFamily="18" charset="0"/>
              </a:rPr>
            </a:br>
            <a:r>
              <a:rPr lang="en-US" sz="3600" b="1" dirty="0" smtClean="0">
                <a:ln w="50800"/>
                <a:solidFill>
                  <a:schemeClr val="bg2"/>
                </a:solidFill>
                <a:latin typeface="Bell MT" pitchFamily="18" charset="0"/>
              </a:rPr>
              <a:t>June 28, 1901</a:t>
            </a:r>
          </a:p>
        </p:txBody>
      </p:sp>
      <p:sp>
        <p:nvSpPr>
          <p:cNvPr id="21507" name="Rectangle 3"/>
          <p:cNvSpPr>
            <a:spLocks noGrp="1" noChangeArrowheads="1"/>
          </p:cNvSpPr>
          <p:nvPr>
            <p:ph idx="1"/>
          </p:nvPr>
        </p:nvSpPr>
        <p:spPr>
          <a:xfrm>
            <a:off x="381000" y="2057400"/>
            <a:ext cx="8382000" cy="364407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C000"/>
                </a:solidFill>
                <a:effectLst>
                  <a:outerShdw blurRad="50800" dist="39000" dir="5460000" algn="tl">
                    <a:srgbClr val="000000">
                      <a:alpha val="38000"/>
                    </a:srgbClr>
                  </a:outerShdw>
                </a:effectLst>
                <a:latin typeface="Bell MT" pitchFamily="18" charset="0"/>
              </a:rPr>
              <a:t>“I am using both eggs and milk, and I am able to do so without a prick of conscience now.  Before this I could not do it without feeling condemned, and I really believe there is hope for me being restored to health, else the Lord would not have sent this message” (quoted in G. R. Knight, </a:t>
            </a:r>
            <a:r>
              <a:rPr lang="en-US" b="1" i="1" dirty="0" smtClean="0">
                <a:ln w="11430"/>
                <a:solidFill>
                  <a:srgbClr val="FFC000"/>
                </a:solidFill>
                <a:effectLst>
                  <a:outerShdw blurRad="50800" dist="39000" dir="5460000" algn="tl">
                    <a:srgbClr val="000000">
                      <a:alpha val="38000"/>
                    </a:srgbClr>
                  </a:outerShdw>
                </a:effectLst>
                <a:latin typeface="Bell MT" pitchFamily="18" charset="0"/>
              </a:rPr>
              <a:t>Reading Ellen White</a:t>
            </a:r>
            <a:r>
              <a:rPr lang="en-US" b="1" dirty="0" smtClean="0">
                <a:ln w="11430"/>
                <a:solidFill>
                  <a:srgbClr val="FFC000"/>
                </a:solidFill>
                <a:effectLst>
                  <a:outerShdw blurRad="50800" dist="39000" dir="5460000" algn="tl">
                    <a:srgbClr val="000000">
                      <a:alpha val="38000"/>
                    </a:srgbClr>
                  </a:outerShdw>
                </a:effectLst>
                <a:latin typeface="Bell MT" pitchFamily="18" charset="0"/>
              </a:rPr>
              <a:t>, 75-76).  </a:t>
            </a:r>
          </a:p>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r>
              <a:rPr lang="en-US" sz="3600" smtClean="0"/>
              <a:t>Hermeneutical Check List</a:t>
            </a:r>
            <a:endParaRPr lang="en-US" smtClean="0"/>
          </a:p>
        </p:txBody>
      </p:sp>
      <p:sp>
        <p:nvSpPr>
          <p:cNvPr id="5123" name="Rectangle 3"/>
          <p:cNvSpPr>
            <a:spLocks noGrp="1" noChangeArrowheads="1"/>
          </p:cNvSpPr>
          <p:nvPr>
            <p:ph idx="1"/>
          </p:nvPr>
        </p:nvSpPr>
        <p:spPr>
          <a:xfrm>
            <a:off x="762000" y="1143000"/>
            <a:ext cx="7772400" cy="457356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1.  Preparation</a:t>
            </a:r>
          </a:p>
          <a:p>
            <a:pPr>
              <a:buNone/>
            </a:pPr>
            <a:r>
              <a:rPr lang="en-US" b="1" dirty="0" smtClean="0">
                <a:ln/>
                <a:solidFill>
                  <a:srgbClr val="FFC000"/>
                </a:solidFill>
              </a:rPr>
              <a:t>2.  All Available Data</a:t>
            </a:r>
          </a:p>
          <a:p>
            <a:pPr>
              <a:buNone/>
            </a:pPr>
            <a:r>
              <a:rPr lang="en-US" b="1" dirty="0" smtClean="0">
                <a:ln/>
                <a:solidFill>
                  <a:srgbClr val="FFC000"/>
                </a:solidFill>
              </a:rPr>
              <a:t>3.  Contexts</a:t>
            </a:r>
          </a:p>
          <a:p>
            <a:pPr lvl="1">
              <a:buNone/>
            </a:pPr>
            <a:r>
              <a:rPr lang="en-US" b="1" dirty="0" smtClean="0">
                <a:ln/>
                <a:solidFill>
                  <a:srgbClr val="FFC000"/>
                </a:solidFill>
              </a:rPr>
              <a:t>a.  Literary</a:t>
            </a:r>
          </a:p>
          <a:p>
            <a:pPr lvl="1">
              <a:buNone/>
            </a:pPr>
            <a:r>
              <a:rPr lang="en-US" b="1" dirty="0" smtClean="0">
                <a:ln/>
                <a:solidFill>
                  <a:srgbClr val="FFC000"/>
                </a:solidFill>
              </a:rPr>
              <a:t>b.  Historical</a:t>
            </a:r>
          </a:p>
          <a:p>
            <a:pPr lvl="1">
              <a:buNone/>
            </a:pPr>
            <a:r>
              <a:rPr lang="en-US" b="1" dirty="0" smtClean="0">
                <a:ln/>
                <a:solidFill>
                  <a:srgbClr val="FFC000"/>
                </a:solidFill>
              </a:rPr>
              <a:t>c.  Theological</a:t>
            </a:r>
          </a:p>
          <a:p>
            <a:pPr>
              <a:buNone/>
            </a:pPr>
            <a:r>
              <a:rPr lang="en-US" b="1" dirty="0" smtClean="0">
                <a:ln/>
                <a:solidFill>
                  <a:srgbClr val="FFC000"/>
                </a:solidFill>
              </a:rPr>
              <a:t>4.  Principles vs. Particular Applications</a:t>
            </a:r>
          </a:p>
          <a:p>
            <a:pPr marL="514350" indent="-514350">
              <a:buAutoNum type="arabicPeriod" startAt="5"/>
            </a:pPr>
            <a:r>
              <a:rPr lang="en-US" b="1" dirty="0" smtClean="0">
                <a:ln/>
                <a:solidFill>
                  <a:schemeClr val="accent1"/>
                </a:solidFill>
                <a:hlinkClick r:id="rId3"/>
              </a:rPr>
              <a:t>www.WhiteEstate.org</a:t>
            </a:r>
            <a:r>
              <a:rPr lang="en-US" b="1" dirty="0" smtClean="0">
                <a:ln/>
                <a:solidFill>
                  <a:schemeClr val="accent1"/>
                </a:solidFill>
              </a:rPr>
              <a:t> </a:t>
            </a:r>
            <a:r>
              <a:rPr lang="en-US" b="1" dirty="0" smtClean="0">
                <a:ln/>
                <a:solidFill>
                  <a:srgbClr val="FFC000"/>
                </a:solidFill>
              </a:rPr>
              <a:t> </a:t>
            </a:r>
          </a:p>
          <a:p>
            <a:pPr marL="514350" indent="-514350">
              <a:buNone/>
            </a:pPr>
            <a:r>
              <a:rPr lang="en-US" b="1" dirty="0" smtClean="0">
                <a:ln/>
                <a:solidFill>
                  <a:srgbClr val="FFC000"/>
                </a:solidFill>
              </a:rPr>
              <a:t>	(lowercase—caps added to clarify spelling)</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0"/>
            <a:ext cx="7772400" cy="997196"/>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2"/>
                </a:solidFill>
                <a:latin typeface="Bell MT" pitchFamily="18" charset="0"/>
              </a:rPr>
              <a:t>The Rest of the Story--</a:t>
            </a:r>
            <a:br>
              <a:rPr lang="en-US" sz="4000" b="1" dirty="0" smtClean="0">
                <a:ln w="50800"/>
                <a:solidFill>
                  <a:schemeClr val="bg2"/>
                </a:solidFill>
                <a:latin typeface="Bell MT" pitchFamily="18" charset="0"/>
              </a:rPr>
            </a:br>
            <a:r>
              <a:rPr lang="en-US" sz="4000" b="1" dirty="0" smtClean="0">
                <a:ln w="50800"/>
                <a:solidFill>
                  <a:schemeClr val="bg2"/>
                </a:solidFill>
                <a:latin typeface="Bell MT" pitchFamily="18" charset="0"/>
              </a:rPr>
              <a:t>43 Years Later</a:t>
            </a:r>
          </a:p>
        </p:txBody>
      </p:sp>
      <p:sp>
        <p:nvSpPr>
          <p:cNvPr id="22531" name="Rectangle 3"/>
          <p:cNvSpPr>
            <a:spLocks noGrp="1" noChangeArrowheads="1"/>
          </p:cNvSpPr>
          <p:nvPr>
            <p:ph idx="1"/>
          </p:nvPr>
        </p:nvSpPr>
        <p:spPr>
          <a:xfrm>
            <a:off x="762000" y="1295400"/>
            <a:ext cx="7772400" cy="42842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n-US" b="1" dirty="0" smtClean="0">
                <a:ln w="11430"/>
                <a:solidFill>
                  <a:srgbClr val="FFC000"/>
                </a:solidFill>
                <a:effectLst>
                  <a:outerShdw blurRad="50800" dist="39000" dir="5460000" algn="tl">
                    <a:srgbClr val="000000">
                      <a:alpha val="38000"/>
                    </a:srgbClr>
                  </a:outerShdw>
                </a:effectLst>
                <a:latin typeface="Bell MT" pitchFamily="18" charset="0"/>
              </a:rPr>
              <a:t>Dr. Kress wrote an unpublished autobiographical manuscript </a:t>
            </a:r>
          </a:p>
          <a:p>
            <a:pPr algn="ctr">
              <a:buNone/>
            </a:pPr>
            <a:r>
              <a:rPr lang="en-US" b="1" dirty="0" smtClean="0">
                <a:ln w="11430"/>
                <a:solidFill>
                  <a:srgbClr val="FFC000"/>
                </a:solidFill>
                <a:effectLst>
                  <a:outerShdw blurRad="50800" dist="39000" dir="5460000" algn="tl">
                    <a:srgbClr val="000000">
                      <a:alpha val="38000"/>
                    </a:srgbClr>
                  </a:outerShdw>
                </a:effectLst>
                <a:latin typeface="Bell MT" pitchFamily="18" charset="0"/>
              </a:rPr>
              <a:t>in January 1944</a:t>
            </a:r>
          </a:p>
          <a:p>
            <a:endParaRPr lang="en-US" b="1" dirty="0" smtClean="0">
              <a:ln w="11430"/>
              <a:solidFill>
                <a:srgbClr val="FFC000"/>
              </a:solidFill>
              <a:effectLst>
                <a:outerShdw blurRad="50800" dist="39000" dir="5460000" algn="tl">
                  <a:srgbClr val="000000">
                    <a:alpha val="38000"/>
                  </a:srgbClr>
                </a:outerShdw>
              </a:effectLst>
              <a:latin typeface="Bell MT" pitchFamily="18" charset="0"/>
            </a:endParaRPr>
          </a:p>
          <a:p>
            <a:r>
              <a:rPr lang="en-US" b="1" dirty="0" smtClean="0">
                <a:ln w="11430"/>
                <a:solidFill>
                  <a:srgbClr val="FFC000"/>
                </a:solidFill>
                <a:effectLst>
                  <a:outerShdw blurRad="50800" dist="39000" dir="5460000" algn="tl">
                    <a:srgbClr val="000000">
                      <a:alpha val="38000"/>
                    </a:srgbClr>
                  </a:outerShdw>
                </a:effectLst>
                <a:latin typeface="Bell MT" pitchFamily="18" charset="0"/>
              </a:rPr>
              <a:t>“‘Some honest souls,” he wrote, “have taken an extreme position in regard to some of the statements made by Sister White regarding the use of animal food products, especially milk and eggs.”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0"/>
            <a:ext cx="77724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rgbClr val="00B0F0"/>
                </a:solidFill>
                <a:effectLst>
                  <a:outerShdw blurRad="50800" dist="39000" dir="5460000" algn="tl">
                    <a:srgbClr val="000000">
                      <a:alpha val="38000"/>
                    </a:srgbClr>
                  </a:outerShdw>
                </a:effectLst>
                <a:latin typeface="Bookman Old Style" pitchFamily="18" charset="0"/>
              </a:rPr>
              <a:t>D. H. Kress, unpublished MS, </a:t>
            </a:r>
            <a:br>
              <a:rPr lang="en-US" sz="3600" b="1" dirty="0" smtClean="0">
                <a:ln w="11430"/>
                <a:solidFill>
                  <a:srgbClr val="00B0F0"/>
                </a:solidFill>
                <a:effectLst>
                  <a:outerShdw blurRad="50800" dist="39000" dir="5460000" algn="tl">
                    <a:srgbClr val="000000">
                      <a:alpha val="38000"/>
                    </a:srgbClr>
                  </a:outerShdw>
                </a:effectLst>
                <a:latin typeface="Bookman Old Style" pitchFamily="18" charset="0"/>
              </a:rPr>
            </a:br>
            <a:r>
              <a:rPr lang="en-US" sz="3600" b="1" dirty="0" smtClean="0">
                <a:ln w="11430"/>
                <a:solidFill>
                  <a:srgbClr val="00B0F0"/>
                </a:solidFill>
                <a:effectLst>
                  <a:outerShdw blurRad="50800" dist="39000" dir="5460000" algn="tl">
                    <a:srgbClr val="000000">
                      <a:alpha val="38000"/>
                    </a:srgbClr>
                  </a:outerShdw>
                </a:effectLst>
                <a:latin typeface="Bookman Old Style" pitchFamily="18" charset="0"/>
              </a:rPr>
              <a:t>January 1944, continued</a:t>
            </a:r>
          </a:p>
        </p:txBody>
      </p:sp>
      <p:sp>
        <p:nvSpPr>
          <p:cNvPr id="23555" name="Rectangle 3"/>
          <p:cNvSpPr>
            <a:spLocks noGrp="1" noChangeArrowheads="1"/>
          </p:cNvSpPr>
          <p:nvPr>
            <p:ph idx="1"/>
          </p:nvPr>
        </p:nvSpPr>
        <p:spPr>
          <a:xfrm>
            <a:off x="762000" y="1524000"/>
            <a:ext cx="7772400" cy="3886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smtClean="0">
                <a:ln w="11430"/>
                <a:solidFill>
                  <a:srgbClr val="FFC000"/>
                </a:solidFill>
                <a:effectLst>
                  <a:outerShdw blurRad="50800" dist="39000" dir="5460000" algn="tl">
                    <a:srgbClr val="000000">
                      <a:alpha val="38000"/>
                    </a:srgbClr>
                  </a:outerShdw>
                </a:effectLst>
              </a:rPr>
              <a:t>Speaking to his own extremes, he said, “I ran down in health almost to the point of death. . . .</a:t>
            </a:r>
          </a:p>
          <a:p>
            <a:r>
              <a:rPr lang="en-US" b="1" dirty="0" smtClean="0">
                <a:ln w="11430"/>
                <a:solidFill>
                  <a:srgbClr val="FFC000"/>
                </a:solidFill>
                <a:effectLst>
                  <a:outerShdw blurRad="50800" dist="39000" dir="5460000" algn="tl">
                    <a:srgbClr val="000000">
                      <a:alpha val="38000"/>
                    </a:srgbClr>
                  </a:outerShdw>
                </a:effectLst>
              </a:rPr>
              <a:t>      “Sister White saw me in vision and wrote me several letters, pointing out the cause of my condition, and urging me to make a change in my dietetic habits. . . .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997196"/>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rPr>
              <a:t>D. H. Kress, unpublished MS, </a:t>
            </a:r>
            <a:br>
              <a:rPr lang="en-US" sz="3600" b="1" dirty="0" smtClean="0">
                <a:ln/>
              </a:rPr>
            </a:br>
            <a:r>
              <a:rPr lang="en-US" sz="3600" b="1" dirty="0" smtClean="0">
                <a:ln/>
              </a:rPr>
              <a:t>January 1944, continued</a:t>
            </a:r>
          </a:p>
        </p:txBody>
      </p:sp>
      <p:sp>
        <p:nvSpPr>
          <p:cNvPr id="24579" name="Rectangle 3"/>
          <p:cNvSpPr>
            <a:spLocks noGrp="1" noChangeArrowheads="1"/>
          </p:cNvSpPr>
          <p:nvPr>
            <p:ph idx="1"/>
          </p:nvPr>
        </p:nvSpPr>
        <p:spPr>
          <a:xfrm>
            <a:off x="762000" y="1676400"/>
            <a:ext cx="7772400" cy="3088386"/>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FFC000"/>
                </a:solidFill>
                <a:effectLst>
                  <a:outerShdw blurRad="80000" dist="40000" dir="5040000" algn="tl">
                    <a:srgbClr val="000000">
                      <a:alpha val="30000"/>
                    </a:srgbClr>
                  </a:outerShdw>
                </a:effectLst>
              </a:rPr>
              <a:t>“After receiving this message, I at once began to make reforms by using eggs as directed, and milk, and with God’s blessing I made a speedy recovery. . . .  This was over forty years ago. I have now about reached my eighty-second year of life, and am still able to spend three hours daily in my office at the Sanitarium.</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228600"/>
            <a:ext cx="7772400" cy="997196"/>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2"/>
                </a:solidFill>
                <a:latin typeface="Bookman Old Style" pitchFamily="18" charset="0"/>
              </a:rPr>
              <a:t>D. H. Kress, unpublished MS, </a:t>
            </a:r>
            <a:br>
              <a:rPr lang="en-US" sz="3600" b="1" dirty="0" smtClean="0">
                <a:ln w="50800"/>
                <a:solidFill>
                  <a:schemeClr val="bg2"/>
                </a:solidFill>
                <a:latin typeface="Bookman Old Style" pitchFamily="18" charset="0"/>
              </a:rPr>
            </a:br>
            <a:r>
              <a:rPr lang="en-US" sz="3600" b="1" dirty="0" smtClean="0">
                <a:ln w="50800"/>
                <a:solidFill>
                  <a:schemeClr val="bg2"/>
                </a:solidFill>
                <a:latin typeface="Bookman Old Style" pitchFamily="18" charset="0"/>
              </a:rPr>
              <a:t>January 1944, continued</a:t>
            </a:r>
          </a:p>
        </p:txBody>
      </p:sp>
      <p:sp>
        <p:nvSpPr>
          <p:cNvPr id="25603" name="Rectangle 3"/>
          <p:cNvSpPr>
            <a:spLocks noGrp="1" noChangeArrowheads="1"/>
          </p:cNvSpPr>
          <p:nvPr>
            <p:ph idx="1"/>
          </p:nvPr>
        </p:nvSpPr>
        <p:spPr>
          <a:xfrm>
            <a:off x="762000" y="1828800"/>
            <a:ext cx="7772400" cy="35814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C000"/>
                </a:solidFill>
                <a:effectLst>
                  <a:outerShdw blurRad="50800" dist="39000" dir="5460000" algn="tl">
                    <a:srgbClr val="000000">
                      <a:alpha val="38000"/>
                    </a:srgbClr>
                  </a:outerShdw>
                </a:effectLst>
                <a:latin typeface="Bookman Old Style" pitchFamily="18" charset="0"/>
              </a:rPr>
              <a:t>“For the health so graciously granted me I am indebted to the messages that came to me at a time when a recovery seemed hopeless form a human standpoint.  I still follow out the instruction by using milk and eggs’” (D. H. Kress, Jan. 6, 1944, as quoted in G. R. Knight,  </a:t>
            </a:r>
            <a:r>
              <a:rPr lang="en-US" b="1" i="1" dirty="0" smtClean="0">
                <a:ln w="11430"/>
                <a:solidFill>
                  <a:srgbClr val="FFC000"/>
                </a:solidFill>
                <a:effectLst>
                  <a:outerShdw blurRad="50800" dist="39000" dir="5460000" algn="tl">
                    <a:srgbClr val="000000">
                      <a:alpha val="38000"/>
                    </a:srgbClr>
                  </a:outerShdw>
                </a:effectLst>
                <a:latin typeface="Bookman Old Style" pitchFamily="18" charset="0"/>
              </a:rPr>
              <a:t>Reading Ellen White</a:t>
            </a:r>
            <a:r>
              <a:rPr lang="en-US" b="1" dirty="0" smtClean="0">
                <a:ln w="11430"/>
                <a:solidFill>
                  <a:srgbClr val="FFC000"/>
                </a:solidFill>
                <a:effectLst>
                  <a:outerShdw blurRad="50800" dist="39000" dir="5460000" algn="tl">
                    <a:srgbClr val="000000">
                      <a:alpha val="38000"/>
                    </a:srgbClr>
                  </a:outerShdw>
                </a:effectLst>
                <a:latin typeface="Bookman Old Style" pitchFamily="18" charset="0"/>
              </a:rPr>
              <a:t>, 76).</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997196"/>
          </a:xfrm>
        </p:spPr>
        <p:txBody>
          <a:bodyPr/>
          <a:lstStyle/>
          <a:p>
            <a:pPr algn="ctr"/>
            <a:r>
              <a:rPr lang="en-US" sz="3600" b="1" dirty="0" smtClean="0"/>
              <a:t>Why then the warning </a:t>
            </a:r>
            <a:br>
              <a:rPr lang="en-US" sz="3600" b="1" dirty="0" smtClean="0"/>
            </a:br>
            <a:r>
              <a:rPr lang="en-US" sz="3600" b="1" dirty="0" smtClean="0"/>
              <a:t>to Brother and Sister E?</a:t>
            </a:r>
          </a:p>
        </p:txBody>
      </p:sp>
      <p:sp>
        <p:nvSpPr>
          <p:cNvPr id="26627" name="Rectangle 3"/>
          <p:cNvSpPr>
            <a:spLocks noGrp="1" noChangeArrowheads="1"/>
          </p:cNvSpPr>
          <p:nvPr>
            <p:ph idx="1"/>
          </p:nvPr>
        </p:nvSpPr>
        <p:spPr>
          <a:xfrm>
            <a:off x="685800" y="1371600"/>
            <a:ext cx="7772400" cy="595855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rgbClr val="FFC000"/>
                </a:solidFill>
              </a:rPr>
              <a:t>1.  The adolescent sons in the “E” family were addicted to sexual indulgence (2T 392; cf. CD 204).</a:t>
            </a:r>
          </a:p>
          <a:p>
            <a:r>
              <a:rPr lang="en-US" b="1" dirty="0" smtClean="0">
                <a:ln/>
                <a:solidFill>
                  <a:srgbClr val="FFC000"/>
                </a:solidFill>
              </a:rPr>
              <a:t>2.  God had shown Ellen White that eggs contain substances that tend to stimulate sexual desire. “This kind of food--eggs and animal flesh-- feeds and inflames the animal passions. This makes it very difficult for them to overcome the temptation to indulge in the sinful practice of self-abuse which in this age is almost universally practiced.</a:t>
            </a:r>
          </a:p>
          <a:p>
            <a:endParaRPr lang="en-US" b="1" dirty="0" smtClean="0">
              <a:ln/>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609600"/>
            <a:ext cx="8382000" cy="498598"/>
          </a:xfrm>
        </p:spPr>
        <p:txBody>
          <a:bodyPr/>
          <a:lstStyle/>
          <a:p>
            <a:pPr algn="ctr"/>
            <a:r>
              <a:rPr lang="en-US" sz="3600" b="1" dirty="0" smtClean="0"/>
              <a:t>Why the warning to Brother and Sister E?</a:t>
            </a:r>
          </a:p>
        </p:txBody>
      </p:sp>
      <p:sp>
        <p:nvSpPr>
          <p:cNvPr id="27651" name="Rectangle 3"/>
          <p:cNvSpPr>
            <a:spLocks noGrp="1" noChangeArrowheads="1"/>
          </p:cNvSpPr>
          <p:nvPr>
            <p:ph idx="1"/>
          </p:nvPr>
        </p:nvSpPr>
        <p:spPr>
          <a:xfrm>
            <a:off x="381000" y="1828800"/>
            <a:ext cx="8382000" cy="2215991"/>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rgbClr val="FFC000"/>
                </a:solidFill>
              </a:rPr>
              <a:t>3.  The letter to Brother and Sister E was really giving very sensible advice, that those  whose sexual drives are already out of control should avoid substances that make the situation worse.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381000"/>
            <a:ext cx="7772400" cy="1661993"/>
          </a:xfrm>
        </p:spPr>
        <p:txBody>
          <a:bodyPr/>
          <a:lstStyle/>
          <a:p>
            <a:pPr algn="ctr"/>
            <a:r>
              <a:rPr lang="en-US" sz="4000" b="1" dirty="0" smtClean="0"/>
              <a:t>For Those in Different Situations</a:t>
            </a:r>
            <a:br>
              <a:rPr lang="en-US" sz="4000" b="1" dirty="0" smtClean="0"/>
            </a:br>
            <a:r>
              <a:rPr lang="en-US" sz="4000" b="1" dirty="0" smtClean="0"/>
              <a:t>She Gave Different Counsel</a:t>
            </a:r>
            <a:br>
              <a:rPr lang="en-US" sz="4000" b="1" dirty="0" smtClean="0"/>
            </a:br>
            <a:endParaRPr lang="en-US" sz="4000" b="1" dirty="0" smtClean="0"/>
          </a:p>
        </p:txBody>
      </p:sp>
      <p:sp>
        <p:nvSpPr>
          <p:cNvPr id="28675" name="Rectangle 3"/>
          <p:cNvSpPr>
            <a:spLocks noGrp="1" noChangeArrowheads="1"/>
          </p:cNvSpPr>
          <p:nvPr>
            <p:ph idx="1"/>
          </p:nvPr>
        </p:nvSpPr>
        <p:spPr>
          <a:xfrm>
            <a:off x="152400" y="1752600"/>
            <a:ext cx="3886200" cy="4253472"/>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smtClean="0">
                <a:ln/>
                <a:solidFill>
                  <a:srgbClr val="FFC000"/>
                </a:solidFill>
              </a:rPr>
              <a:t>A Statement on the Benefits of Eggs</a:t>
            </a:r>
            <a:endParaRPr lang="en-US" b="1" dirty="0" smtClean="0">
              <a:ln/>
              <a:solidFill>
                <a:srgbClr val="FFC000"/>
              </a:solidFill>
            </a:endParaRPr>
          </a:p>
          <a:p>
            <a:r>
              <a:rPr lang="en-US" b="1" dirty="0" smtClean="0">
                <a:ln/>
                <a:solidFill>
                  <a:srgbClr val="FFC000"/>
                </a:solidFill>
              </a:rPr>
              <a:t>“Milk, eggs, and butter should not be classed with flesh meat.  In some cases the use of eggs is beneficial” (7T 135).</a:t>
            </a:r>
          </a:p>
        </p:txBody>
      </p:sp>
      <p:pic>
        <p:nvPicPr>
          <p:cNvPr id="4" name="Picture 3" descr="7.5milk.jpg"/>
          <p:cNvPicPr>
            <a:picLocks noChangeAspect="1"/>
          </p:cNvPicPr>
          <p:nvPr/>
        </p:nvPicPr>
        <p:blipFill>
          <a:blip r:embed="rId3" cstate="print"/>
          <a:stretch>
            <a:fillRect/>
          </a:stretch>
        </p:blipFill>
        <p:spPr>
          <a:xfrm>
            <a:off x="6751484" y="2819400"/>
            <a:ext cx="2392516" cy="2317750"/>
          </a:xfrm>
          <a:prstGeom prst="rect">
            <a:avLst/>
          </a:prstGeom>
          <a:ln>
            <a:noFill/>
          </a:ln>
          <a:effectLst>
            <a:softEdge rad="112500"/>
          </a:effectLst>
        </p:spPr>
      </p:pic>
      <p:pic>
        <p:nvPicPr>
          <p:cNvPr id="5" name="Picture 4" descr="800px-NCI_butter.jpeg"/>
          <p:cNvPicPr>
            <a:picLocks noChangeAspect="1"/>
          </p:cNvPicPr>
          <p:nvPr/>
        </p:nvPicPr>
        <p:blipFill>
          <a:blip r:embed="rId4" cstate="print"/>
          <a:stretch>
            <a:fillRect/>
          </a:stretch>
        </p:blipFill>
        <p:spPr>
          <a:xfrm>
            <a:off x="4724400" y="3429000"/>
            <a:ext cx="2286000" cy="1523048"/>
          </a:xfrm>
          <a:prstGeom prst="rect">
            <a:avLst/>
          </a:prstGeom>
          <a:ln>
            <a:noFill/>
          </a:ln>
          <a:effectLst>
            <a:softEdge rad="112500"/>
          </a:effectLst>
        </p:spPr>
      </p:pic>
      <p:pic>
        <p:nvPicPr>
          <p:cNvPr id="6" name="Picture 5" descr="eggs.jpg"/>
          <p:cNvPicPr>
            <a:picLocks noChangeAspect="1"/>
          </p:cNvPicPr>
          <p:nvPr/>
        </p:nvPicPr>
        <p:blipFill>
          <a:blip r:embed="rId5" cstate="print"/>
          <a:stretch>
            <a:fillRect/>
          </a:stretch>
        </p:blipFill>
        <p:spPr>
          <a:xfrm>
            <a:off x="4953000" y="4743450"/>
            <a:ext cx="3178517" cy="2114550"/>
          </a:xfrm>
          <a:prstGeom prst="rect">
            <a:avLst/>
          </a:prstGeom>
          <a:ln>
            <a:noFill/>
          </a:ln>
          <a:effectLst>
            <a:softEdge rad="112500"/>
          </a:effec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bc.jpg"/>
          <p:cNvPicPr>
            <a:picLocks noChangeAspect="1"/>
          </p:cNvPicPr>
          <p:nvPr/>
        </p:nvPicPr>
        <p:blipFill>
          <a:blip r:embed="rId3" cstate="print"/>
          <a:stretch>
            <a:fillRect/>
          </a:stretch>
        </p:blipFill>
        <p:spPr>
          <a:xfrm>
            <a:off x="0" y="0"/>
            <a:ext cx="9144000" cy="6858000"/>
          </a:xfrm>
          <a:prstGeom prst="rect">
            <a:avLst/>
          </a:prstGeom>
        </p:spPr>
      </p:pic>
      <p:sp>
        <p:nvSpPr>
          <p:cNvPr id="29699" name="Rectangle 3"/>
          <p:cNvSpPr>
            <a:spLocks noGrp="1" noChangeArrowheads="1"/>
          </p:cNvSpPr>
          <p:nvPr>
            <p:ph idx="1"/>
          </p:nvPr>
        </p:nvSpPr>
        <p:spPr>
          <a:xfrm>
            <a:off x="762000" y="1295400"/>
            <a:ext cx="7772400" cy="507215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1.  “Persons whose blood-making organs are feeble, especially if other foods to supply the needed elements cannot be obtained” (MH 320).</a:t>
            </a:r>
          </a:p>
          <a:p>
            <a:pPr>
              <a:buNone/>
            </a:pPr>
            <a:r>
              <a:rPr lang="en-US" b="1" dirty="0" smtClean="0">
                <a:ln/>
                <a:solidFill>
                  <a:srgbClr val="FFC000"/>
                </a:solidFill>
              </a:rPr>
              <a:t>2.  Persons in “[developing] countries or poverty-stricken districts, where fruit and nuts are scarce” (MH 320, 9T 163).</a:t>
            </a:r>
          </a:p>
          <a:p>
            <a:pPr>
              <a:buNone/>
            </a:pPr>
            <a:r>
              <a:rPr lang="en-US" b="1" dirty="0" smtClean="0">
                <a:ln/>
                <a:solidFill>
                  <a:srgbClr val="FFC000"/>
                </a:solidFill>
              </a:rPr>
              <a:t>3.  Persons anywhere who because of poverty cannot afford the variety of food they would need to replace milk and eggs (CD 358, 9T 163). </a:t>
            </a:r>
          </a:p>
        </p:txBody>
      </p:sp>
      <p:sp>
        <p:nvSpPr>
          <p:cNvPr id="29698" name="Rectangle 2"/>
          <p:cNvSpPr>
            <a:spLocks noGrp="1" noChangeArrowheads="1"/>
          </p:cNvSpPr>
          <p:nvPr>
            <p:ph type="title"/>
          </p:nvPr>
        </p:nvSpPr>
        <p:spPr>
          <a:xfrm>
            <a:off x="762000" y="228600"/>
            <a:ext cx="7772400" cy="498598"/>
          </a:xfrm>
        </p:spPr>
        <p:txBody>
          <a:bodyPr/>
          <a:lstStyle/>
          <a:p>
            <a:pPr algn="ctr"/>
            <a:r>
              <a:rPr lang="en-US" sz="3600" b="1" dirty="0" smtClean="0"/>
              <a:t>Who May NEED to Use Eggs?</a:t>
            </a:r>
            <a:endParaRPr lang="en-US" b="1"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838200"/>
          </a:xfrm>
        </p:spPr>
        <p:txBody>
          <a:bodyPr/>
          <a:lstStyle/>
          <a:p>
            <a:pPr algn="ctr"/>
            <a:r>
              <a:rPr lang="en-US" sz="3600" b="1" dirty="0" smtClean="0"/>
              <a:t>Who Should Use Few or No Eggs?</a:t>
            </a:r>
          </a:p>
        </p:txBody>
      </p:sp>
      <p:sp>
        <p:nvSpPr>
          <p:cNvPr id="30723" name="Rectangle 3"/>
          <p:cNvSpPr>
            <a:spLocks noGrp="1" noChangeArrowheads="1"/>
          </p:cNvSpPr>
          <p:nvPr>
            <p:ph idx="1"/>
          </p:nvPr>
        </p:nvSpPr>
        <p:spPr>
          <a:xfrm>
            <a:off x="685800" y="1981200"/>
            <a:ext cx="7772400" cy="37338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1.  “Persons . . . in whom [sexual] passions are strong  need to avoid the use of stimulating foods” (MH 320).</a:t>
            </a:r>
          </a:p>
          <a:p>
            <a:pPr>
              <a:buNone/>
            </a:pPr>
            <a:r>
              <a:rPr lang="en-US" b="1" dirty="0" smtClean="0">
                <a:ln/>
                <a:solidFill>
                  <a:srgbClr val="FFC000"/>
                </a:solidFill>
              </a:rPr>
              <a:t>2.  “Persons in full flesh” [overweight] may need to avoid eggs, [probably because of the cholesterol] (MH 320).</a:t>
            </a:r>
          </a:p>
          <a:p>
            <a:endParaRPr lang="en-US" b="1" dirty="0" smtClean="0">
              <a:ln/>
              <a:solidFill>
                <a:schemeClr val="accent3"/>
              </a:solidFil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0"/>
            <a:ext cx="7772400" cy="685800"/>
          </a:xfrm>
        </p:spPr>
        <p:txBody>
          <a:bodyPr/>
          <a:lstStyle/>
          <a:p>
            <a:pPr algn="ctr"/>
            <a:r>
              <a:rPr lang="en-US" sz="3600" b="1" dirty="0" smtClean="0"/>
              <a:t>A Prediction and a Promise</a:t>
            </a:r>
          </a:p>
        </p:txBody>
      </p:sp>
      <p:sp>
        <p:nvSpPr>
          <p:cNvPr id="31747" name="Rectangle 3"/>
          <p:cNvSpPr>
            <a:spLocks noGrp="1" noChangeArrowheads="1"/>
          </p:cNvSpPr>
          <p:nvPr>
            <p:ph idx="1"/>
          </p:nvPr>
        </p:nvSpPr>
        <p:spPr>
          <a:xfrm>
            <a:off x="685800" y="1219200"/>
            <a:ext cx="7772400" cy="5134356"/>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1.  Around 1900, some sincere, but misguided Adventists advocated health reform “in its most extreme form,” with the result that “harm” was being done.</a:t>
            </a:r>
          </a:p>
          <a:p>
            <a:pPr>
              <a:buNone/>
            </a:pPr>
            <a:r>
              <a:rPr lang="en-US" b="1" dirty="0" smtClean="0">
                <a:ln/>
                <a:solidFill>
                  <a:srgbClr val="FFC000"/>
                </a:solidFill>
              </a:rPr>
              <a:t>2.  Attempting to bring balance, EGW, while continuing to advocate the discontinuance of flesh foods, tea, and coffee, nevertheless held that urging abstinence from milk, cream, butter, and eggs for ALL people everywhere, regard-less of their situation, was going too far.</a:t>
            </a:r>
          </a:p>
          <a:p>
            <a:endParaRPr lang="en-US" b="1" dirty="0" smtClean="0">
              <a:ln/>
              <a:solidFill>
                <a:schemeClr val="accent3"/>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664797"/>
          </a:xfrm>
        </p:spPr>
        <p:txBody>
          <a:bodyPr/>
          <a:lstStyle/>
          <a:p>
            <a:pPr algn="ctr"/>
            <a:r>
              <a:rPr lang="en-US" dirty="0" smtClean="0"/>
              <a:t>This Lecture: All Available Data</a:t>
            </a:r>
          </a:p>
        </p:txBody>
      </p:sp>
      <p:sp>
        <p:nvSpPr>
          <p:cNvPr id="94211" name="Rectangle 3"/>
          <p:cNvSpPr>
            <a:spLocks noGrp="1" noChangeArrowheads="1"/>
          </p:cNvSpPr>
          <p:nvPr>
            <p:ph idx="1"/>
          </p:nvPr>
        </p:nvSpPr>
        <p:spPr>
          <a:xfrm>
            <a:off x="685800" y="2133600"/>
            <a:ext cx="7772400" cy="2899255"/>
          </a:xfrm>
        </p:spPr>
        <p:txBody>
          <a:bodyPr>
            <a:scene3d>
              <a:camera prst="orthographicFront"/>
              <a:lightRig rig="balanced" dir="t">
                <a:rot lat="0" lon="0" rev="2100000"/>
              </a:lightRig>
            </a:scene3d>
            <a:sp3d extrusionH="57150" prstMaterial="metal">
              <a:bevelT w="38100" h="25400"/>
              <a:contourClr>
                <a:schemeClr val="bg2"/>
              </a:contourClr>
            </a:sp3d>
          </a:bodyPr>
          <a:lstStyle/>
          <a:p>
            <a:endParaRPr lang="en-US" sz="2800" b="1" dirty="0" smtClean="0">
              <a:ln w="50800"/>
              <a:solidFill>
                <a:schemeClr val="bg1">
                  <a:shade val="50000"/>
                </a:schemeClr>
              </a:solidFill>
            </a:endParaRPr>
          </a:p>
          <a:p>
            <a:pPr>
              <a:buNone/>
            </a:pPr>
            <a:r>
              <a:rPr lang="en-US" b="1" dirty="0" smtClean="0">
                <a:ln w="50800"/>
                <a:solidFill>
                  <a:schemeClr val="tx2">
                    <a:lumMod val="60000"/>
                    <a:lumOff val="40000"/>
                  </a:schemeClr>
                </a:solidFill>
                <a:cs typeface="Times New Roman" pitchFamily="-105" charset="0"/>
              </a:rPr>
              <a:t>• </a:t>
            </a:r>
            <a:r>
              <a:rPr lang="en-US" b="1" dirty="0" smtClean="0">
                <a:ln w="50800"/>
                <a:solidFill>
                  <a:schemeClr val="tx2">
                    <a:lumMod val="60000"/>
                    <a:lumOff val="40000"/>
                  </a:schemeClr>
                </a:solidFill>
              </a:rPr>
              <a:t> Read widely in her writings; don’t depend solely on hits from the CD-ROM.</a:t>
            </a:r>
          </a:p>
          <a:p>
            <a:pPr>
              <a:buNone/>
            </a:pPr>
            <a:endParaRPr lang="en-US" b="1" dirty="0" smtClean="0">
              <a:ln w="50800"/>
              <a:solidFill>
                <a:schemeClr val="tx2">
                  <a:lumMod val="60000"/>
                  <a:lumOff val="40000"/>
                </a:schemeClr>
              </a:solidFill>
            </a:endParaRPr>
          </a:p>
          <a:p>
            <a:pPr>
              <a:buNone/>
            </a:pPr>
            <a:r>
              <a:rPr lang="en-US" b="1" dirty="0" smtClean="0">
                <a:ln w="50800"/>
                <a:solidFill>
                  <a:schemeClr val="tx2">
                    <a:lumMod val="60000"/>
                    <a:lumOff val="40000"/>
                  </a:schemeClr>
                </a:solidFill>
                <a:cs typeface="Times New Roman" pitchFamily="-105" charset="0"/>
              </a:rPr>
              <a:t>•  </a:t>
            </a:r>
            <a:r>
              <a:rPr lang="en-US" b="1" dirty="0" smtClean="0">
                <a:ln w="50800"/>
                <a:solidFill>
                  <a:schemeClr val="tx2">
                    <a:lumMod val="60000"/>
                    <a:lumOff val="40000"/>
                  </a:schemeClr>
                </a:solidFill>
              </a:rPr>
              <a:t>As far as possible, study all she wrote on a given topic before drawing conclusions.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 calcmode="lin" valueType="num">
                                      <p:cBhvr additive="base">
                                        <p:cTn id="7"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4211">
                                            <p:txEl>
                                              <p:pRg st="3" end="3"/>
                                            </p:txEl>
                                          </p:spTgt>
                                        </p:tgtEl>
                                        <p:attrNameLst>
                                          <p:attrName>style.visibility</p:attrName>
                                        </p:attrNameLst>
                                      </p:cBhvr>
                                      <p:to>
                                        <p:strVal val="visible"/>
                                      </p:to>
                                    </p:set>
                                    <p:anim calcmode="lin" valueType="num">
                                      <p:cBhvr additive="base">
                                        <p:cTn id="13"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Time Will Come”</a:t>
            </a:r>
          </a:p>
        </p:txBody>
      </p:sp>
      <p:sp>
        <p:nvSpPr>
          <p:cNvPr id="32771" name="Rectangle 3"/>
          <p:cNvSpPr>
            <a:spLocks noGrp="1" noChangeArrowheads="1"/>
          </p:cNvSpPr>
          <p:nvPr>
            <p:ph idx="1"/>
          </p:nvPr>
        </p:nvSpPr>
        <p:spPr>
          <a:xfrm>
            <a:off x="381000" y="1905000"/>
            <a:ext cx="7848600" cy="4571999"/>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b="1" dirty="0" smtClean="0">
                <a:ln w="11430"/>
                <a:solidFill>
                  <a:srgbClr val="92D050"/>
                </a:solidFill>
                <a:effectLst>
                  <a:outerShdw blurRad="50800" dist="39000" dir="5460000" algn="tl">
                    <a:srgbClr val="000000">
                      <a:alpha val="38000"/>
                    </a:srgbClr>
                  </a:outerShdw>
                </a:effectLst>
              </a:rPr>
              <a:t>3.  She declared, that  “the time will come” when we will need to discard from the diet all animal products; but “when the time comes. . . God will reveal it.  No extremes in health reform are to be advocated” (Letter 37, 1901, in CD 358, 359).</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28800" y="228600"/>
            <a:ext cx="6705600" cy="49859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Has that Time Come?</a:t>
            </a: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795" name="Rectangle 3"/>
          <p:cNvSpPr>
            <a:spLocks noGrp="1" noChangeArrowheads="1"/>
          </p:cNvSpPr>
          <p:nvPr>
            <p:ph idx="1"/>
          </p:nvPr>
        </p:nvSpPr>
        <p:spPr>
          <a:xfrm>
            <a:off x="1905000" y="1828800"/>
            <a:ext cx="6553200" cy="2856167"/>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b="1" dirty="0" smtClean="0">
                <a:ln w="11430"/>
                <a:solidFill>
                  <a:schemeClr val="tx1"/>
                </a:solidFill>
                <a:effectLst>
                  <a:outerShdw blurRad="50800" dist="39000" dir="5460000" algn="tl">
                    <a:srgbClr val="000000">
                      <a:alpha val="38000"/>
                    </a:srgbClr>
                  </a:outerShdw>
                </a:effectLst>
              </a:rPr>
              <a:t>1.  Abundant scientific evidence of rampant animal disease.</a:t>
            </a:r>
          </a:p>
          <a:p>
            <a:pPr>
              <a:buNone/>
            </a:pPr>
            <a:r>
              <a:rPr lang="en-US" b="1" dirty="0" smtClean="0">
                <a:ln w="11430"/>
                <a:solidFill>
                  <a:schemeClr val="tx1"/>
                </a:solidFill>
                <a:effectLst>
                  <a:outerShdw blurRad="50800" dist="39000" dir="5460000" algn="tl">
                    <a:srgbClr val="000000">
                      <a:alpha val="38000"/>
                    </a:srgbClr>
                  </a:outerShdw>
                </a:effectLst>
              </a:rPr>
              <a:t>2.  In many countries, a variety of vegetable-based alternatives.</a:t>
            </a:r>
          </a:p>
          <a:p>
            <a:pPr>
              <a:buNone/>
            </a:pPr>
            <a:r>
              <a:rPr lang="en-US" b="1" dirty="0" smtClean="0">
                <a:ln w="11430"/>
                <a:solidFill>
                  <a:schemeClr val="tx1"/>
                </a:solidFill>
                <a:effectLst>
                  <a:outerShdw blurRad="50800" dist="39000" dir="5460000" algn="tl">
                    <a:srgbClr val="000000">
                      <a:alpha val="38000"/>
                    </a:srgbClr>
                  </a:outerShdw>
                </a:effectLst>
              </a:rPr>
              <a:t>3.  For example, we now know that Vitamin B12 would have cured Dr. Kress’s anemia.</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55399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Personal Decision</a:t>
            </a:r>
          </a:p>
        </p:txBody>
      </p:sp>
      <p:sp>
        <p:nvSpPr>
          <p:cNvPr id="34819" name="Rectangle 3"/>
          <p:cNvSpPr>
            <a:spLocks noGrp="1" noChangeArrowheads="1"/>
          </p:cNvSpPr>
          <p:nvPr>
            <p:ph idx="1"/>
          </p:nvPr>
        </p:nvSpPr>
        <p:spPr>
          <a:xfrm>
            <a:off x="381000" y="1412874"/>
            <a:ext cx="4800600" cy="25495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C000"/>
                </a:solidFill>
                <a:effectLst>
                  <a:outerShdw blurRad="50800" dist="39000" dir="5460000" algn="tl">
                    <a:srgbClr val="000000">
                      <a:alpha val="38000"/>
                    </a:srgbClr>
                  </a:outerShdw>
                </a:effectLst>
              </a:rPr>
              <a:t>Romans 14:5</a:t>
            </a:r>
          </a:p>
          <a:p>
            <a:r>
              <a:rPr lang="en-US" b="1" dirty="0" smtClean="0">
                <a:ln w="11430"/>
                <a:solidFill>
                  <a:srgbClr val="FFC000"/>
                </a:solidFill>
                <a:effectLst>
                  <a:outerShdw blurRad="50800" dist="39000" dir="5460000" algn="tl">
                    <a:srgbClr val="000000">
                      <a:alpha val="38000"/>
                    </a:srgbClr>
                  </a:outerShdw>
                </a:effectLst>
              </a:rPr>
              <a:t>“Let each be fully convinced in </a:t>
            </a:r>
          </a:p>
          <a:p>
            <a:pPr>
              <a:buNone/>
            </a:pPr>
            <a:r>
              <a:rPr lang="en-US" b="1" dirty="0" smtClean="0">
                <a:ln w="11430"/>
                <a:solidFill>
                  <a:srgbClr val="FFC000"/>
                </a:solidFill>
                <a:effectLst>
                  <a:outerShdw blurRad="50800" dist="39000" dir="5460000" algn="tl">
                    <a:srgbClr val="000000">
                      <a:alpha val="38000"/>
                    </a:srgbClr>
                  </a:outerShdw>
                </a:effectLst>
              </a:rPr>
              <a:t>his [or her] own mind.”</a:t>
            </a:r>
          </a:p>
        </p:txBody>
      </p:sp>
      <p:pic>
        <p:nvPicPr>
          <p:cNvPr id="4" name="Picture 3" descr="brain_glow.jpg"/>
          <p:cNvPicPr>
            <a:picLocks noChangeAspect="1"/>
          </p:cNvPicPr>
          <p:nvPr/>
        </p:nvPicPr>
        <p:blipFill>
          <a:blip r:embed="rId3" cstate="print"/>
          <a:stretch>
            <a:fillRect/>
          </a:stretch>
        </p:blipFill>
        <p:spPr>
          <a:xfrm>
            <a:off x="5257800" y="990600"/>
            <a:ext cx="3886200" cy="3886200"/>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498598"/>
          </a:xfrm>
        </p:spPr>
        <p:txBody>
          <a:bodyPr/>
          <a:lstStyle/>
          <a:p>
            <a:pPr algn="ctr"/>
            <a:r>
              <a:rPr lang="en-US" sz="3600" b="1" dirty="0" smtClean="0"/>
              <a:t>Factors to Consider</a:t>
            </a:r>
          </a:p>
        </p:txBody>
      </p:sp>
      <p:sp>
        <p:nvSpPr>
          <p:cNvPr id="35843" name="Rectangle 3"/>
          <p:cNvSpPr>
            <a:spLocks noGrp="1" noChangeArrowheads="1"/>
          </p:cNvSpPr>
          <p:nvPr>
            <p:ph idx="1"/>
          </p:nvPr>
        </p:nvSpPr>
        <p:spPr>
          <a:xfrm>
            <a:off x="228600" y="1295400"/>
            <a:ext cx="4495800" cy="3048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     1.  Nutritional Benefit</a:t>
            </a:r>
          </a:p>
          <a:p>
            <a:pPr>
              <a:buNone/>
            </a:pPr>
            <a:r>
              <a:rPr lang="en-US" b="1" dirty="0" smtClean="0">
                <a:ln/>
                <a:solidFill>
                  <a:srgbClr val="FFC000"/>
                </a:solidFill>
              </a:rPr>
              <a:t>     2.  Risk of Disease </a:t>
            </a:r>
          </a:p>
          <a:p>
            <a:pPr>
              <a:buNone/>
            </a:pPr>
            <a:r>
              <a:rPr lang="en-US" b="1" dirty="0" smtClean="0">
                <a:ln/>
                <a:solidFill>
                  <a:srgbClr val="FFC000"/>
                </a:solidFill>
              </a:rPr>
              <a:t>     3.  Cost </a:t>
            </a:r>
          </a:p>
          <a:p>
            <a:pPr>
              <a:buNone/>
            </a:pPr>
            <a:r>
              <a:rPr lang="en-US" b="1" dirty="0" smtClean="0">
                <a:ln/>
                <a:solidFill>
                  <a:srgbClr val="FFC000"/>
                </a:solidFill>
              </a:rPr>
              <a:t>     4.  Individual Differences</a:t>
            </a:r>
          </a:p>
          <a:p>
            <a:pPr>
              <a:buNone/>
            </a:pPr>
            <a:r>
              <a:rPr lang="en-US" b="1" dirty="0" smtClean="0">
                <a:ln/>
                <a:solidFill>
                  <a:srgbClr val="FFC000"/>
                </a:solidFill>
              </a:rPr>
              <a:t>           </a:t>
            </a:r>
          </a:p>
        </p:txBody>
      </p:sp>
      <p:pic>
        <p:nvPicPr>
          <p:cNvPr id="4" name="Picture 3" descr="Money stacks.jpg"/>
          <p:cNvPicPr>
            <a:picLocks noChangeAspect="1"/>
          </p:cNvPicPr>
          <p:nvPr/>
        </p:nvPicPr>
        <p:blipFill>
          <a:blip r:embed="rId3" cstate="print"/>
          <a:stretch>
            <a:fillRect/>
          </a:stretch>
        </p:blipFill>
        <p:spPr>
          <a:xfrm>
            <a:off x="6333015" y="3200400"/>
            <a:ext cx="2810985" cy="2562225"/>
          </a:xfrm>
          <a:prstGeom prst="rect">
            <a:avLst/>
          </a:prstGeom>
          <a:ln>
            <a:noFill/>
          </a:ln>
          <a:effectLst>
            <a:softEdge rad="112500"/>
          </a:effectLst>
        </p:spPr>
      </p:pic>
      <p:pic>
        <p:nvPicPr>
          <p:cNvPr id="5" name="Picture 4" descr="nutrition.jpg"/>
          <p:cNvPicPr>
            <a:picLocks noChangeAspect="1"/>
          </p:cNvPicPr>
          <p:nvPr/>
        </p:nvPicPr>
        <p:blipFill>
          <a:blip r:embed="rId4" cstate="print"/>
          <a:stretch>
            <a:fillRect/>
          </a:stretch>
        </p:blipFill>
        <p:spPr>
          <a:xfrm>
            <a:off x="4572000" y="1219200"/>
            <a:ext cx="3315845" cy="2205037"/>
          </a:xfrm>
          <a:prstGeom prst="rect">
            <a:avLst/>
          </a:prstGeom>
          <a:ln>
            <a:noFill/>
          </a:ln>
          <a:effectLst>
            <a:softEdge rad="112500"/>
          </a:effectLst>
        </p:spPr>
      </p:pic>
      <p:pic>
        <p:nvPicPr>
          <p:cNvPr id="6" name="Picture 5" descr="medecine.jpg"/>
          <p:cNvPicPr>
            <a:picLocks noChangeAspect="1"/>
          </p:cNvPicPr>
          <p:nvPr/>
        </p:nvPicPr>
        <p:blipFill>
          <a:blip r:embed="rId5" cstate="print"/>
          <a:stretch>
            <a:fillRect/>
          </a:stretch>
        </p:blipFill>
        <p:spPr>
          <a:xfrm>
            <a:off x="3200400" y="3276600"/>
            <a:ext cx="3333750" cy="2228850"/>
          </a:xfrm>
          <a:prstGeom prst="rect">
            <a:avLst/>
          </a:prstGeom>
          <a:ln>
            <a:noFill/>
          </a:ln>
          <a:effectLst>
            <a:softEdge rad="112500"/>
          </a:effectLst>
        </p:spPr>
      </p:pic>
      <p:pic>
        <p:nvPicPr>
          <p:cNvPr id="7" name="Picture 6" descr="diversity1.jpg"/>
          <p:cNvPicPr>
            <a:picLocks noChangeAspect="1"/>
          </p:cNvPicPr>
          <p:nvPr/>
        </p:nvPicPr>
        <p:blipFill>
          <a:blip r:embed="rId6" cstate="print"/>
          <a:stretch>
            <a:fillRect/>
          </a:stretch>
        </p:blipFill>
        <p:spPr>
          <a:xfrm>
            <a:off x="228600" y="3886200"/>
            <a:ext cx="3200400" cy="2182091"/>
          </a:xfrm>
          <a:prstGeom prst="rect">
            <a:avLst/>
          </a:prstGeom>
          <a:ln>
            <a:noFill/>
          </a:ln>
          <a:effectLst>
            <a:softEdge rad="112500"/>
          </a:effectLst>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152400"/>
            <a:ext cx="4572000" cy="1149596"/>
          </a:xfrm>
        </p:spPr>
        <p:txBody>
          <a:bodyPr/>
          <a:lstStyle/>
          <a:p>
            <a:pPr algn="ctr"/>
            <a:r>
              <a:rPr lang="en-US" sz="3600" b="1" dirty="0" smtClean="0"/>
              <a:t>If You Decide to Change, </a:t>
            </a:r>
            <a:br>
              <a:rPr lang="en-US" sz="3600" b="1" dirty="0" smtClean="0"/>
            </a:br>
            <a:r>
              <a:rPr lang="en-US" sz="3600" b="1" dirty="0" smtClean="0"/>
              <a:t>Expect Some Struggle</a:t>
            </a:r>
          </a:p>
        </p:txBody>
      </p:sp>
      <p:sp>
        <p:nvSpPr>
          <p:cNvPr id="36867" name="Rectangle 3"/>
          <p:cNvSpPr>
            <a:spLocks noGrp="1" noChangeArrowheads="1"/>
          </p:cNvSpPr>
          <p:nvPr>
            <p:ph idx="1"/>
          </p:nvPr>
        </p:nvSpPr>
        <p:spPr>
          <a:xfrm>
            <a:off x="152400" y="1752600"/>
            <a:ext cx="4114800" cy="3886199"/>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rgbClr val="FFC000"/>
                </a:solidFill>
              </a:rPr>
              <a:t>Galatians 5:17</a:t>
            </a:r>
          </a:p>
          <a:p>
            <a:r>
              <a:rPr lang="en-US" b="1" dirty="0" smtClean="0">
                <a:ln/>
                <a:solidFill>
                  <a:srgbClr val="FFC000"/>
                </a:solidFill>
              </a:rPr>
              <a:t>“For the sinful nature desires what is contrary to the Spirit, and the Spirit what is contrary to the sinful nature” (NIV).</a:t>
            </a:r>
          </a:p>
        </p:txBody>
      </p:sp>
      <p:pic>
        <p:nvPicPr>
          <p:cNvPr id="4" name="Picture 3" descr="Salvation_400.jpg"/>
          <p:cNvPicPr>
            <a:picLocks noChangeAspect="1"/>
          </p:cNvPicPr>
          <p:nvPr/>
        </p:nvPicPr>
        <p:blipFill>
          <a:blip r:embed="rId3" cstate="print"/>
          <a:stretch>
            <a:fillRect/>
          </a:stretch>
        </p:blipFill>
        <p:spPr>
          <a:xfrm>
            <a:off x="4564367" y="0"/>
            <a:ext cx="4579633" cy="6858000"/>
          </a:xfrm>
          <a:prstGeom prst="rect">
            <a:avLst/>
          </a:prstGeom>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pPr algn="ctr"/>
            <a:r>
              <a:rPr lang="en-US" b="1" dirty="0" smtClean="0"/>
              <a:t>A Second Case Study</a:t>
            </a:r>
          </a:p>
        </p:txBody>
      </p:sp>
      <p:sp>
        <p:nvSpPr>
          <p:cNvPr id="37890" name="Rectangle 2"/>
          <p:cNvSpPr>
            <a:spLocks noGrp="1" noChangeArrowheads="1"/>
          </p:cNvSpPr>
          <p:nvPr>
            <p:ph idx="1"/>
          </p:nvPr>
        </p:nvSpPr>
        <p:spPr>
          <a:xfrm>
            <a:off x="381000" y="1412875"/>
            <a:ext cx="2895600" cy="149579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Font typeface="Wingdings" pitchFamily="2" charset="2"/>
              <a:buChar char="Ø"/>
            </a:pPr>
            <a:r>
              <a:rPr lang="en-US" sz="3600" b="1" dirty="0" smtClean="0">
                <a:ln/>
                <a:solidFill>
                  <a:srgbClr val="FFC000"/>
                </a:solidFill>
              </a:rPr>
              <a:t>Is it a sin to eat desserts?</a:t>
            </a:r>
          </a:p>
        </p:txBody>
      </p:sp>
      <p:pic>
        <p:nvPicPr>
          <p:cNvPr id="4" name="Picture 3" descr="desserts.jpg"/>
          <p:cNvPicPr>
            <a:picLocks noChangeAspect="1"/>
          </p:cNvPicPr>
          <p:nvPr/>
        </p:nvPicPr>
        <p:blipFill>
          <a:blip r:embed="rId3" cstate="print"/>
          <a:stretch>
            <a:fillRect/>
          </a:stretch>
        </p:blipFill>
        <p:spPr>
          <a:xfrm>
            <a:off x="3581400" y="1447800"/>
            <a:ext cx="5143500" cy="5143500"/>
          </a:xfrm>
          <a:prstGeom prst="rect">
            <a:avLst/>
          </a:prstGeom>
          <a:ln>
            <a:noFill/>
          </a:ln>
          <a:effectLst>
            <a:softEdge rad="112500"/>
          </a:effectLst>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garlumps.jpg"/>
          <p:cNvPicPr>
            <a:picLocks noChangeAspect="1"/>
          </p:cNvPicPr>
          <p:nvPr/>
        </p:nvPicPr>
        <p:blipFill>
          <a:blip r:embed="rId3" cstate="print"/>
          <a:stretch>
            <a:fillRect/>
          </a:stretch>
        </p:blipFill>
        <p:spPr>
          <a:xfrm>
            <a:off x="0" y="0"/>
            <a:ext cx="9144000" cy="6858000"/>
          </a:xfrm>
          <a:prstGeom prst="rect">
            <a:avLst/>
          </a:prstGeom>
        </p:spPr>
      </p:pic>
      <p:sp>
        <p:nvSpPr>
          <p:cNvPr id="38915" name="Rectangle 3"/>
          <p:cNvSpPr>
            <a:spLocks noGrp="1" noChangeArrowheads="1"/>
          </p:cNvSpPr>
          <p:nvPr>
            <p:ph idx="1"/>
          </p:nvPr>
        </p:nvSpPr>
        <p:spPr>
          <a:xfrm>
            <a:off x="381000" y="2133600"/>
            <a:ext cx="7772400" cy="2603790"/>
          </a:xfrm>
        </p:spPr>
        <p:txBody>
          <a:bodyPr>
            <a:scene3d>
              <a:camera prst="orthographicFront"/>
              <a:lightRig rig="balanced" dir="t">
                <a:rot lat="0" lon="0" rev="2100000"/>
              </a:lightRig>
            </a:scene3d>
            <a:sp3d extrusionH="57150" prstMaterial="metal">
              <a:bevelT w="38100" h="25400"/>
              <a:contourClr>
                <a:schemeClr val="bg2"/>
              </a:contourClr>
            </a:sp3d>
          </a:bodyPr>
          <a:lstStyle/>
          <a:p>
            <a:pPr marL="514350" indent="-514350">
              <a:buAutoNum type="arabicPeriod"/>
            </a:pPr>
            <a:r>
              <a:rPr lang="en-US" sz="3600" b="1" dirty="0" smtClean="0">
                <a:ln w="50800"/>
                <a:solidFill>
                  <a:schemeClr val="bg1">
                    <a:shade val="50000"/>
                  </a:schemeClr>
                </a:solidFill>
              </a:rPr>
              <a:t>“Far too much sugar is ordinarily used in food.  Cakes, sweet puddings, pastries, jellies, jams, are active causes of indigestion” </a:t>
            </a:r>
          </a:p>
          <a:p>
            <a:pPr marL="514350" indent="-514350" algn="r">
              <a:buNone/>
            </a:pPr>
            <a:r>
              <a:rPr lang="en-US" sz="3600" b="1" dirty="0" smtClean="0">
                <a:ln w="50800"/>
                <a:solidFill>
                  <a:schemeClr val="bg1">
                    <a:shade val="50000"/>
                  </a:schemeClr>
                </a:solidFill>
              </a:rPr>
              <a:t>(CD 333).</a:t>
            </a:r>
          </a:p>
        </p:txBody>
      </p:sp>
      <p:sp>
        <p:nvSpPr>
          <p:cNvPr id="38914" name="Rectangle 2"/>
          <p:cNvSpPr>
            <a:spLocks noGrp="1" noChangeArrowheads="1"/>
          </p:cNvSpPr>
          <p:nvPr>
            <p:ph type="title"/>
          </p:nvPr>
        </p:nvSpPr>
        <p:spPr>
          <a:xfrm>
            <a:off x="762000" y="0"/>
            <a:ext cx="7772400" cy="1218795"/>
          </a:xfrm>
        </p:spPr>
        <p:txBody>
          <a:bodyPr/>
          <a:lstStyle/>
          <a:p>
            <a:pPr algn="ctr"/>
            <a:r>
              <a:rPr lang="en-US" sz="4400" b="1" dirty="0" smtClean="0"/>
              <a:t>Dessert Problem #1:</a:t>
            </a:r>
            <a:br>
              <a:rPr lang="en-US" sz="4400" b="1" dirty="0" smtClean="0"/>
            </a:br>
            <a:r>
              <a:rPr lang="en-US" sz="4400" b="1" dirty="0" smtClean="0"/>
              <a:t>Excessive Use of Sugar </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in im.jpg"/>
          <p:cNvPicPr>
            <a:picLocks noChangeAspect="1"/>
          </p:cNvPicPr>
          <p:nvPr/>
        </p:nvPicPr>
        <p:blipFill>
          <a:blip r:embed="rId3" cstate="print"/>
          <a:srcRect l="9677" r="16625" b="15632"/>
          <a:stretch>
            <a:fillRect/>
          </a:stretch>
        </p:blipFill>
        <p:spPr>
          <a:xfrm>
            <a:off x="4617720" y="1143000"/>
            <a:ext cx="4526280" cy="3886200"/>
          </a:xfrm>
          <a:prstGeom prst="rect">
            <a:avLst/>
          </a:prstGeom>
        </p:spPr>
      </p:pic>
      <p:sp>
        <p:nvSpPr>
          <p:cNvPr id="39939" name="Rectangle 3"/>
          <p:cNvSpPr>
            <a:spLocks noGrp="1" noChangeArrowheads="1"/>
          </p:cNvSpPr>
          <p:nvPr>
            <p:ph idx="1"/>
          </p:nvPr>
        </p:nvSpPr>
        <p:spPr>
          <a:xfrm>
            <a:off x="228600" y="1447800"/>
            <a:ext cx="4800600" cy="4267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514350" indent="-514350">
              <a:buAutoNum type="arabicPeriod" startAt="2"/>
            </a:pPr>
            <a:r>
              <a:rPr lang="en-US" sz="3100" b="1" dirty="0" smtClean="0">
                <a:ln w="11430"/>
                <a:solidFill>
                  <a:srgbClr val="FFC000"/>
                </a:solidFill>
                <a:effectLst>
                  <a:outerShdw blurRad="50800" dist="39000" dir="5460000" algn="tl">
                    <a:srgbClr val="000000">
                      <a:alpha val="38000"/>
                    </a:srgbClr>
                  </a:outerShdw>
                </a:effectLst>
              </a:rPr>
              <a:t>“Sugar clogs the system.  It hinders the working of the living machine.  Anything that hinders the active motion of living machinery affects the brain very directly” </a:t>
            </a:r>
          </a:p>
          <a:p>
            <a:pPr marL="514350" indent="-514350" algn="r">
              <a:buNone/>
            </a:pPr>
            <a:r>
              <a:rPr lang="en-US" sz="3100" b="1" dirty="0" smtClean="0">
                <a:ln w="11430"/>
                <a:solidFill>
                  <a:srgbClr val="FFC000"/>
                </a:solidFill>
                <a:effectLst>
                  <a:outerShdw blurRad="50800" dist="39000" dir="5460000" algn="tl">
                    <a:srgbClr val="000000">
                      <a:alpha val="38000"/>
                    </a:srgbClr>
                  </a:outerShdw>
                </a:effectLst>
              </a:rPr>
              <a:t>(2T 369, 370).</a:t>
            </a:r>
          </a:p>
        </p:txBody>
      </p:sp>
      <p:sp>
        <p:nvSpPr>
          <p:cNvPr id="39938" name="Rectangle 2"/>
          <p:cNvSpPr>
            <a:spLocks noGrp="1" noChangeArrowheads="1"/>
          </p:cNvSpPr>
          <p:nvPr>
            <p:ph type="title"/>
          </p:nvPr>
        </p:nvSpPr>
        <p:spPr>
          <a:xfrm>
            <a:off x="381000" y="230188"/>
            <a:ext cx="8382000" cy="105259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2929FF"/>
                </a:solidFill>
                <a:effectLst>
                  <a:outerShdw blurRad="50800" dist="39000" dir="5460000" algn="tl">
                    <a:srgbClr val="000000">
                      <a:alpha val="38000"/>
                    </a:srgbClr>
                  </a:outerShdw>
                </a:effectLst>
              </a:rPr>
              <a:t>Excessive Use of Sugar</a:t>
            </a:r>
            <a:br>
              <a:rPr lang="en-US" sz="4000" b="1" dirty="0" smtClean="0">
                <a:ln w="11430"/>
                <a:solidFill>
                  <a:srgbClr val="2929FF"/>
                </a:solidFill>
                <a:effectLst>
                  <a:outerShdw blurRad="50800" dist="39000" dir="5460000" algn="tl">
                    <a:srgbClr val="000000">
                      <a:alpha val="38000"/>
                    </a:srgbClr>
                  </a:outerShdw>
                </a:effectLst>
              </a:rPr>
            </a:br>
            <a:r>
              <a:rPr lang="en-US" sz="3600" b="1" dirty="0" smtClean="0">
                <a:ln w="11430"/>
                <a:solidFill>
                  <a:srgbClr val="2929FF"/>
                </a:solidFill>
                <a:effectLst>
                  <a:outerShdw blurRad="50800" dist="39000" dir="5460000" algn="tl">
                    <a:srgbClr val="000000">
                      <a:alpha val="38000"/>
                    </a:srgbClr>
                  </a:outerShdw>
                </a:effectLst>
              </a:rPr>
              <a:t>Dessert Problem #1, continued</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230188"/>
            <a:ext cx="8382000" cy="110799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Excessive Use of Sugar</a:t>
            </a:r>
            <a:b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Dessert Problem #1, continued</a:t>
            </a:r>
          </a:p>
        </p:txBody>
      </p:sp>
      <p:sp>
        <p:nvSpPr>
          <p:cNvPr id="40963" name="Rectangle 3"/>
          <p:cNvSpPr>
            <a:spLocks noGrp="1" noChangeArrowheads="1"/>
          </p:cNvSpPr>
          <p:nvPr>
            <p:ph idx="1"/>
          </p:nvPr>
        </p:nvSpPr>
        <p:spPr>
          <a:xfrm>
            <a:off x="381000" y="2057399"/>
            <a:ext cx="3429000" cy="1828801"/>
          </a:xfrm>
        </p:spPr>
        <p:txBody>
          <a:bodyPr>
            <a:scene3d>
              <a:camera prst="orthographicFront"/>
              <a:lightRig rig="balanced" dir="t">
                <a:rot lat="0" lon="0" rev="2100000"/>
              </a:lightRig>
            </a:scene3d>
            <a:sp3d extrusionH="57150" prstMaterial="metal">
              <a:bevelT w="38100" h="25400"/>
              <a:contourClr>
                <a:schemeClr val="bg2"/>
              </a:contourClr>
            </a:sp3d>
          </a:bodyPr>
          <a:lstStyle/>
          <a:p>
            <a:pPr>
              <a:buNone/>
            </a:pPr>
            <a:r>
              <a:rPr lang="en-US" b="1" dirty="0" smtClean="0">
                <a:ln w="50800"/>
                <a:solidFill>
                  <a:srgbClr val="FFC000"/>
                </a:solidFill>
                <a:effectLst/>
              </a:rPr>
              <a:t>3.  “From the light given me, sugar, when largely used, is more injurious than meat” (2T 370).</a:t>
            </a:r>
          </a:p>
        </p:txBody>
      </p:sp>
      <p:pic>
        <p:nvPicPr>
          <p:cNvPr id="4" name="Picture 3" descr="meat224.jpg"/>
          <p:cNvPicPr>
            <a:picLocks noChangeAspect="1"/>
          </p:cNvPicPr>
          <p:nvPr/>
        </p:nvPicPr>
        <p:blipFill>
          <a:blip r:embed="rId3" cstate="print"/>
          <a:stretch>
            <a:fillRect/>
          </a:stretch>
        </p:blipFill>
        <p:spPr>
          <a:xfrm>
            <a:off x="7010400" y="4038600"/>
            <a:ext cx="2333676" cy="1752600"/>
          </a:xfrm>
          <a:prstGeom prst="rect">
            <a:avLst/>
          </a:prstGeom>
          <a:ln>
            <a:noFill/>
          </a:ln>
          <a:effectLst>
            <a:softEdge rad="112500"/>
          </a:effectLst>
        </p:spPr>
      </p:pic>
      <p:pic>
        <p:nvPicPr>
          <p:cNvPr id="6" name="Picture 5" descr="sugar_preview1.jpg"/>
          <p:cNvPicPr>
            <a:picLocks noChangeAspect="1"/>
          </p:cNvPicPr>
          <p:nvPr/>
        </p:nvPicPr>
        <p:blipFill>
          <a:blip r:embed="rId4" cstate="print"/>
          <a:stretch>
            <a:fillRect/>
          </a:stretch>
        </p:blipFill>
        <p:spPr>
          <a:xfrm>
            <a:off x="3886200" y="4648200"/>
            <a:ext cx="2235200" cy="1676400"/>
          </a:xfrm>
          <a:prstGeom prst="rect">
            <a:avLst/>
          </a:prstGeom>
          <a:ln>
            <a:noFill/>
          </a:ln>
          <a:effectLst>
            <a:softEdge rad="112500"/>
          </a:effectLst>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230188"/>
            <a:ext cx="8382000" cy="997196"/>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dirty="0" smtClean="0">
                <a:ln w="11430"/>
                <a:solidFill>
                  <a:srgbClr val="00B0F0"/>
                </a:solidFill>
                <a:effectLst>
                  <a:outerShdw blurRad="80000" dist="40000" dir="5040000" algn="tl">
                    <a:srgbClr val="000000">
                      <a:alpha val="30000"/>
                    </a:srgbClr>
                  </a:outerShdw>
                </a:effectLst>
              </a:rPr>
              <a:t>Dessert Problem #2:</a:t>
            </a:r>
            <a:br>
              <a:rPr lang="en-US" sz="3600" dirty="0" smtClean="0">
                <a:ln w="11430"/>
                <a:solidFill>
                  <a:srgbClr val="00B0F0"/>
                </a:solidFill>
                <a:effectLst>
                  <a:outerShdw blurRad="80000" dist="40000" dir="5040000" algn="tl">
                    <a:srgbClr val="000000">
                      <a:alpha val="30000"/>
                    </a:srgbClr>
                  </a:outerShdw>
                </a:effectLst>
              </a:rPr>
            </a:br>
            <a:r>
              <a:rPr lang="en-US" sz="3600" dirty="0" smtClean="0">
                <a:ln w="11430"/>
                <a:solidFill>
                  <a:srgbClr val="00B0F0"/>
                </a:solidFill>
                <a:effectLst>
                  <a:outerShdw blurRad="80000" dist="40000" dir="5040000" algn="tl">
                    <a:srgbClr val="000000">
                      <a:alpha val="30000"/>
                    </a:srgbClr>
                  </a:outerShdw>
                </a:effectLst>
              </a:rPr>
              <a:t>Milk, Eggs, and Sugar in Combination</a:t>
            </a:r>
          </a:p>
        </p:txBody>
      </p:sp>
      <p:sp>
        <p:nvSpPr>
          <p:cNvPr id="41987" name="Rectangle 3"/>
          <p:cNvSpPr>
            <a:spLocks noGrp="1" noChangeArrowheads="1"/>
          </p:cNvSpPr>
          <p:nvPr>
            <p:ph idx="1"/>
          </p:nvPr>
        </p:nvSpPr>
        <p:spPr>
          <a:xfrm>
            <a:off x="381000" y="2057399"/>
            <a:ext cx="4114800" cy="2215991"/>
          </a:xfrm>
        </p:spPr>
        <p:txBody>
          <a:bodyPr>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sz="3200" b="1" dirty="0" smtClean="0">
                <a:ln/>
                <a:solidFill>
                  <a:srgbClr val="FFC000"/>
                </a:solidFill>
              </a:rPr>
              <a:t>1.  Many people “use a great amount of milk and sugar.  These clog the system, irritate the digestive organs, and affect the brain” (2T 370).</a:t>
            </a:r>
          </a:p>
        </p:txBody>
      </p:sp>
      <p:pic>
        <p:nvPicPr>
          <p:cNvPr id="4" name="Picture 3" descr="Brain-Power.jpg"/>
          <p:cNvPicPr>
            <a:picLocks noChangeAspect="1"/>
          </p:cNvPicPr>
          <p:nvPr/>
        </p:nvPicPr>
        <p:blipFill>
          <a:blip r:embed="rId3" cstate="print"/>
          <a:stretch>
            <a:fillRect/>
          </a:stretch>
        </p:blipFill>
        <p:spPr>
          <a:xfrm>
            <a:off x="4800600" y="2209800"/>
            <a:ext cx="4076700" cy="4076700"/>
          </a:xfrm>
          <a:prstGeom prst="rect">
            <a:avLst/>
          </a:prstGeom>
          <a:ln>
            <a:noFill/>
          </a:ln>
          <a:effectLst>
            <a:softEdge rad="112500"/>
          </a:effec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838200"/>
          </a:xfrm>
        </p:spPr>
        <p:txBody>
          <a:bodyPr>
            <a:normAutofit fontScale="90000"/>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Wide Reading;  All Available Data</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171" name="Rectangle 3"/>
          <p:cNvSpPr>
            <a:spLocks noGrp="1" noChangeArrowheads="1"/>
          </p:cNvSpPr>
          <p:nvPr>
            <p:ph idx="1"/>
          </p:nvPr>
        </p:nvSpPr>
        <p:spPr>
          <a:xfrm>
            <a:off x="685800" y="1295400"/>
            <a:ext cx="7772400" cy="380411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b="1" dirty="0" smtClean="0">
                <a:ln w="11430"/>
                <a:solidFill>
                  <a:schemeClr val="tx1">
                    <a:lumMod val="85000"/>
                    <a:lumOff val="15000"/>
                  </a:schemeClr>
                </a:solidFill>
                <a:effectLst>
                  <a:outerShdw blurRad="50800" dist="39000" dir="5460000" algn="tl">
                    <a:srgbClr val="000000">
                      <a:alpha val="38000"/>
                    </a:srgbClr>
                  </a:outerShdw>
                </a:effectLst>
              </a:rPr>
              <a:t>1.  Biblical precedent</a:t>
            </a:r>
          </a:p>
          <a:p>
            <a:pPr lvl="1">
              <a:buBlip>
                <a:blip r:embed="rId3"/>
              </a:buBlip>
            </a:pPr>
            <a:r>
              <a:rPr lang="en-US" b="1" dirty="0" smtClean="0">
                <a:ln w="11430"/>
                <a:solidFill>
                  <a:schemeClr val="tx1">
                    <a:lumMod val="85000"/>
                    <a:lumOff val="15000"/>
                  </a:schemeClr>
                </a:solidFill>
                <a:effectLst>
                  <a:outerShdw blurRad="50800" dist="39000" dir="5460000" algn="tl">
                    <a:srgbClr val="000000">
                      <a:alpha val="38000"/>
                    </a:srgbClr>
                  </a:outerShdw>
                </a:effectLst>
              </a:rPr>
              <a:t>Jesus, after his resurrection, appeared to two disciples who did not understand why He had to die.</a:t>
            </a:r>
          </a:p>
          <a:p>
            <a:pPr lvl="1">
              <a:buBlip>
                <a:blip r:embed="rId3"/>
              </a:buBlip>
            </a:pPr>
            <a:r>
              <a:rPr lang="en-US" b="1" dirty="0" smtClean="0">
                <a:ln w="11430"/>
                <a:solidFill>
                  <a:schemeClr val="tx1">
                    <a:lumMod val="85000"/>
                    <a:lumOff val="15000"/>
                  </a:schemeClr>
                </a:solidFill>
                <a:effectLst>
                  <a:outerShdw blurRad="50800" dist="39000" dir="5460000" algn="tl">
                    <a:srgbClr val="000000">
                      <a:alpha val="38000"/>
                    </a:srgbClr>
                  </a:outerShdw>
                </a:effectLst>
              </a:rPr>
              <a:t>“And beginning at Moses and all the Prophets, He expounded [</a:t>
            </a:r>
            <a:r>
              <a:rPr lang="en-US" b="1" i="1" dirty="0" err="1" smtClean="0">
                <a:ln w="11430"/>
                <a:solidFill>
                  <a:schemeClr val="tx1">
                    <a:lumMod val="85000"/>
                    <a:lumOff val="15000"/>
                  </a:schemeClr>
                </a:solidFill>
                <a:effectLst>
                  <a:outerShdw blurRad="50800" dist="39000" dir="5460000" algn="tl">
                    <a:srgbClr val="000000">
                      <a:alpha val="38000"/>
                    </a:srgbClr>
                  </a:outerShdw>
                </a:effectLst>
              </a:rPr>
              <a:t>hermeneuo</a:t>
            </a:r>
            <a:r>
              <a:rPr lang="en-US" b="1" dirty="0" smtClean="0">
                <a:ln w="11430"/>
                <a:solidFill>
                  <a:schemeClr val="tx1">
                    <a:lumMod val="85000"/>
                    <a:lumOff val="15000"/>
                  </a:schemeClr>
                </a:solidFill>
                <a:effectLst>
                  <a:outerShdw blurRad="50800" dist="39000" dir="5460000" algn="tl">
                    <a:srgbClr val="000000">
                      <a:alpha val="38000"/>
                    </a:srgbClr>
                  </a:outerShdw>
                </a:effectLst>
              </a:rPr>
              <a:t>] to them in ALL the Scriptures that things concerning Himself” (Luke 24:27).</a:t>
            </a:r>
          </a:p>
          <a:p>
            <a:pPr lvl="1"/>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30188"/>
            <a:ext cx="8382000" cy="941796"/>
          </a:xfrm>
        </p:spPr>
        <p:txBody>
          <a:bodyPr/>
          <a:lstStyle/>
          <a:p>
            <a:pPr algn="ctr"/>
            <a:r>
              <a:rPr lang="en-US" sz="3200" b="1" dirty="0" smtClean="0"/>
              <a:t>Dessert Problem #2, continued</a:t>
            </a:r>
            <a:r>
              <a:rPr lang="en-US" sz="3600" b="1" dirty="0" smtClean="0"/>
              <a:t/>
            </a:r>
            <a:br>
              <a:rPr lang="en-US" sz="3600" b="1" dirty="0" smtClean="0"/>
            </a:br>
            <a:r>
              <a:rPr lang="en-US" sz="3600" b="1" dirty="0" smtClean="0"/>
              <a:t>Milk, Eggs, and Sugar in Combination</a:t>
            </a:r>
          </a:p>
        </p:txBody>
      </p:sp>
      <p:sp>
        <p:nvSpPr>
          <p:cNvPr id="43011" name="Rectangle 3"/>
          <p:cNvSpPr>
            <a:spLocks noGrp="1" noChangeArrowheads="1"/>
          </p:cNvSpPr>
          <p:nvPr>
            <p:ph idx="1"/>
          </p:nvPr>
        </p:nvSpPr>
        <p:spPr>
          <a:xfrm>
            <a:off x="381000" y="1752600"/>
            <a:ext cx="4419600" cy="3200876"/>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a:buAutoNum type="arabicPeriod" startAt="2"/>
            </a:pPr>
            <a:r>
              <a:rPr lang="en-US" b="1" dirty="0" smtClean="0">
                <a:ln/>
                <a:solidFill>
                  <a:srgbClr val="FFC000"/>
                </a:solidFill>
              </a:rPr>
              <a:t>“Especially harmful are the custards and puddings in which milk, eggs, and sugar are the chief ingredients” </a:t>
            </a:r>
          </a:p>
          <a:p>
            <a:pPr marL="514350" indent="-514350" algn="r">
              <a:buNone/>
            </a:pPr>
            <a:r>
              <a:rPr lang="en-US" b="1" dirty="0" smtClean="0">
                <a:ln/>
                <a:solidFill>
                  <a:srgbClr val="FFC000"/>
                </a:solidFill>
              </a:rPr>
              <a:t>(CD 333).</a:t>
            </a:r>
          </a:p>
        </p:txBody>
      </p:sp>
      <p:pic>
        <p:nvPicPr>
          <p:cNvPr id="4" name="Picture 3" descr="custard.jpg"/>
          <p:cNvPicPr>
            <a:picLocks noChangeAspect="1"/>
          </p:cNvPicPr>
          <p:nvPr/>
        </p:nvPicPr>
        <p:blipFill>
          <a:blip r:embed="rId3" cstate="print"/>
          <a:stretch>
            <a:fillRect/>
          </a:stretch>
        </p:blipFill>
        <p:spPr>
          <a:xfrm>
            <a:off x="5943600" y="1371600"/>
            <a:ext cx="2857500" cy="2857500"/>
          </a:xfrm>
          <a:prstGeom prst="rect">
            <a:avLst/>
          </a:prstGeom>
          <a:ln>
            <a:noFill/>
          </a:ln>
          <a:effectLst>
            <a:softEdge rad="112500"/>
          </a:effectLst>
        </p:spPr>
      </p:pic>
      <p:pic>
        <p:nvPicPr>
          <p:cNvPr id="5" name="Picture 4" descr="rice-pudding.jpg"/>
          <p:cNvPicPr>
            <a:picLocks noChangeAspect="1"/>
          </p:cNvPicPr>
          <p:nvPr/>
        </p:nvPicPr>
        <p:blipFill>
          <a:blip r:embed="rId4" cstate="print"/>
          <a:stretch>
            <a:fillRect/>
          </a:stretch>
        </p:blipFill>
        <p:spPr>
          <a:xfrm>
            <a:off x="4800600" y="4203146"/>
            <a:ext cx="3536950" cy="2654854"/>
          </a:xfrm>
          <a:prstGeom prst="rect">
            <a:avLst/>
          </a:prstGeom>
          <a:ln>
            <a:noFill/>
          </a:ln>
          <a:effectLst>
            <a:softEdge rad="112500"/>
          </a:effec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230188"/>
            <a:ext cx="8382000" cy="941796"/>
          </a:xfrm>
        </p:spPr>
        <p:txBody>
          <a:bodyPr>
            <a:normAutofit fontScale="90000"/>
          </a:bodyPr>
          <a:lstStyle/>
          <a:p>
            <a:pPr algn="ctr"/>
            <a:r>
              <a:rPr lang="en-US" sz="3200" b="1" dirty="0" smtClean="0"/>
              <a:t>Dessert Problem #2, continued</a:t>
            </a:r>
            <a:r>
              <a:rPr lang="en-US" sz="3600" b="1" dirty="0" smtClean="0"/>
              <a:t/>
            </a:r>
            <a:br>
              <a:rPr lang="en-US" sz="3600" b="1" dirty="0" smtClean="0"/>
            </a:br>
            <a:r>
              <a:rPr lang="en-US" sz="3600" b="1" dirty="0" smtClean="0"/>
              <a:t>Milk, Eggs, and Sugar in Combination</a:t>
            </a:r>
          </a:p>
        </p:txBody>
      </p:sp>
      <p:sp>
        <p:nvSpPr>
          <p:cNvPr id="44035" name="Rectangle 3"/>
          <p:cNvSpPr>
            <a:spLocks noGrp="1" noChangeArrowheads="1"/>
          </p:cNvSpPr>
          <p:nvPr>
            <p:ph idx="1"/>
          </p:nvPr>
        </p:nvSpPr>
        <p:spPr>
          <a:xfrm>
            <a:off x="228600" y="1752600"/>
            <a:ext cx="8382000" cy="4267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b="1" dirty="0" smtClean="0">
                <a:ln w="11430"/>
                <a:solidFill>
                  <a:schemeClr val="accent4">
                    <a:lumMod val="10000"/>
                  </a:schemeClr>
                </a:solidFill>
                <a:effectLst>
                  <a:outerShdw blurRad="50800" dist="39000" dir="5460000" algn="tl">
                    <a:srgbClr val="000000">
                      <a:alpha val="38000"/>
                    </a:srgbClr>
                  </a:outerShdw>
                </a:effectLst>
              </a:rPr>
              <a:t>3.  “Could we know that animals were in perfect health, I would recommend that people eat flesh meats sooner than large quantities of milk and sugar.  It would not do the injury that milk and sugar do” (2T 369).</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p:nvPr>
        </p:nvSpPr>
        <p:spPr>
          <a:xfrm>
            <a:off x="685800" y="609600"/>
            <a:ext cx="7772400" cy="411189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sz="3600" b="1" dirty="0" smtClean="0">
                <a:ln/>
                <a:solidFill>
                  <a:srgbClr val="FFC000"/>
                </a:solidFill>
              </a:rPr>
              <a:t>Scientific Support:</a:t>
            </a:r>
          </a:p>
          <a:p>
            <a:pPr>
              <a:buNone/>
            </a:pPr>
            <a:r>
              <a:rPr lang="en-US" sz="4000" b="1" dirty="0" smtClean="0">
                <a:ln/>
                <a:solidFill>
                  <a:srgbClr val="FFC000"/>
                </a:solidFill>
              </a:rPr>
              <a:t>“All Cholesterol Is Not Equal”</a:t>
            </a:r>
            <a:endParaRPr lang="en-US" sz="3600" b="1" dirty="0" smtClean="0">
              <a:ln/>
              <a:solidFill>
                <a:srgbClr val="FFC000"/>
              </a:solidFill>
            </a:endParaRPr>
          </a:p>
          <a:p>
            <a:pPr>
              <a:buNone/>
            </a:pPr>
            <a:r>
              <a:rPr lang="en-US" sz="3600" b="1" dirty="0" smtClean="0">
                <a:ln/>
                <a:solidFill>
                  <a:srgbClr val="FFC000"/>
                </a:solidFill>
              </a:rPr>
              <a:t>by Neil </a:t>
            </a:r>
            <a:r>
              <a:rPr lang="en-US" sz="3600" b="1" dirty="0" err="1" smtClean="0">
                <a:ln/>
                <a:solidFill>
                  <a:srgbClr val="FFC000"/>
                </a:solidFill>
              </a:rPr>
              <a:t>Nedley</a:t>
            </a:r>
            <a:r>
              <a:rPr lang="en-US" sz="3600" b="1" dirty="0" smtClean="0">
                <a:ln/>
                <a:solidFill>
                  <a:srgbClr val="FFC000"/>
                </a:solidFill>
              </a:rPr>
              <a:t>, M.D.</a:t>
            </a:r>
          </a:p>
          <a:p>
            <a:pPr algn="ctr"/>
            <a:endParaRPr lang="en-US" sz="3600" b="1" dirty="0" smtClean="0">
              <a:ln/>
              <a:solidFill>
                <a:srgbClr val="FFC000"/>
              </a:solidFill>
            </a:endParaRPr>
          </a:p>
          <a:p>
            <a:pPr>
              <a:buNone/>
            </a:pPr>
            <a:r>
              <a:rPr lang="en-US" sz="3600" b="1" dirty="0" smtClean="0">
                <a:ln/>
                <a:solidFill>
                  <a:srgbClr val="FFC000"/>
                </a:solidFill>
              </a:rPr>
              <a:t>In </a:t>
            </a:r>
            <a:r>
              <a:rPr lang="en-US" sz="3600" b="1" i="1" dirty="0" smtClean="0">
                <a:ln/>
                <a:solidFill>
                  <a:srgbClr val="FFC000"/>
                </a:solidFill>
              </a:rPr>
              <a:t>Lifestyles</a:t>
            </a:r>
            <a:r>
              <a:rPr lang="en-US" sz="3600" b="1" dirty="0" smtClean="0">
                <a:ln/>
                <a:solidFill>
                  <a:srgbClr val="FFC000"/>
                </a:solidFill>
              </a:rPr>
              <a:t>, the Newsletter of the Lifestyle Center of America,</a:t>
            </a:r>
          </a:p>
          <a:p>
            <a:pPr>
              <a:buNone/>
            </a:pPr>
            <a:r>
              <a:rPr lang="en-US" sz="3600" b="1" dirty="0" smtClean="0">
                <a:ln/>
                <a:solidFill>
                  <a:srgbClr val="FFC000"/>
                </a:solidFill>
              </a:rPr>
              <a:t>	Spring 1999, page 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7772400" cy="664797"/>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solidFill>
                  <a:srgbClr val="FFC000"/>
                </a:solidFill>
                <a:effectLst>
                  <a:outerShdw blurRad="50800" dist="39000" dir="5460000" algn="tl">
                    <a:srgbClr val="000000">
                      <a:alpha val="38000"/>
                    </a:srgbClr>
                  </a:outerShdw>
                </a:effectLst>
              </a:rPr>
              <a:t>Oxidized Cholesterol</a:t>
            </a:r>
          </a:p>
        </p:txBody>
      </p:sp>
      <p:sp>
        <p:nvSpPr>
          <p:cNvPr id="46083" name="Rectangle 3"/>
          <p:cNvSpPr>
            <a:spLocks noGrp="1" noChangeArrowheads="1"/>
          </p:cNvSpPr>
          <p:nvPr>
            <p:ph idx="1"/>
          </p:nvPr>
        </p:nvSpPr>
        <p:spPr>
          <a:xfrm>
            <a:off x="762000" y="1143000"/>
            <a:ext cx="7772400" cy="457504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Cholesterol exposed to air combines with oxygen.</a:t>
            </a:r>
          </a:p>
          <a:p>
            <a:pPr>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“Oxidized cholesterol . . . can cause </a:t>
            </a: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immediate</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damage to the arteries.”</a:t>
            </a:r>
          </a:p>
          <a:p>
            <a:pPr>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“Oxidized cholesterol may raise blood cholesterol levels more than pure cholesterol alone.”</a:t>
            </a:r>
          </a:p>
          <a:p>
            <a:pPr>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Oxidized cholesterol can damage arteries  “even if your blood cholesterol levels stay normal.”</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230188"/>
            <a:ext cx="8382000" cy="997196"/>
          </a:xfrm>
        </p:spPr>
        <p:txBody>
          <a:bodyPr/>
          <a:lstStyle/>
          <a:p>
            <a:pPr algn="ctr"/>
            <a:r>
              <a:rPr lang="en-US" sz="3600" b="1" dirty="0" smtClean="0"/>
              <a:t>What Foods Contain </a:t>
            </a:r>
            <a:br>
              <a:rPr lang="en-US" sz="3600" b="1" dirty="0" smtClean="0"/>
            </a:br>
            <a:r>
              <a:rPr lang="en-US" sz="3600" b="1" dirty="0" smtClean="0"/>
              <a:t>Oxidized Cholesterol? </a:t>
            </a:r>
          </a:p>
        </p:txBody>
      </p:sp>
      <p:sp>
        <p:nvSpPr>
          <p:cNvPr id="47107" name="Rectangle 3"/>
          <p:cNvSpPr>
            <a:spLocks noGrp="1" noChangeArrowheads="1"/>
          </p:cNvSpPr>
          <p:nvPr>
            <p:ph idx="1"/>
          </p:nvPr>
        </p:nvSpPr>
        <p:spPr>
          <a:xfrm>
            <a:off x="228600" y="1523999"/>
            <a:ext cx="5638800" cy="3886201"/>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1.  “The most harmful combination of cholesterol oxidation products was found in custard mix where sugar, milk, and eggs were combined.  The dried mix was apparently exposed to air for a considerable period of time, due to its long shelf life. . . .  Ice cream is the most common form of custard.”</a:t>
            </a:r>
          </a:p>
        </p:txBody>
      </p:sp>
      <p:pic>
        <p:nvPicPr>
          <p:cNvPr id="4" name="Picture 3" descr="ice cream cone.jpg"/>
          <p:cNvPicPr>
            <a:picLocks noChangeAspect="1"/>
          </p:cNvPicPr>
          <p:nvPr/>
        </p:nvPicPr>
        <p:blipFill>
          <a:blip r:embed="rId3" cstate="print"/>
          <a:stretch>
            <a:fillRect/>
          </a:stretch>
        </p:blipFill>
        <p:spPr>
          <a:xfrm>
            <a:off x="6629400" y="1295400"/>
            <a:ext cx="1880616" cy="2362200"/>
          </a:xfrm>
          <a:prstGeom prst="rect">
            <a:avLst/>
          </a:prstGeom>
          <a:ln>
            <a:noFill/>
          </a:ln>
          <a:effectLst>
            <a:softEdge rad="112500"/>
          </a:effectLst>
        </p:spPr>
      </p:pic>
      <p:pic>
        <p:nvPicPr>
          <p:cNvPr id="5" name="Picture 4" descr="custard.jpg"/>
          <p:cNvPicPr>
            <a:picLocks noChangeAspect="1"/>
          </p:cNvPicPr>
          <p:nvPr/>
        </p:nvPicPr>
        <p:blipFill>
          <a:blip r:embed="rId4" cstate="print"/>
          <a:stretch>
            <a:fillRect/>
          </a:stretch>
        </p:blipFill>
        <p:spPr>
          <a:xfrm>
            <a:off x="6019800" y="3733800"/>
            <a:ext cx="2857500" cy="2857500"/>
          </a:xfrm>
          <a:prstGeom prst="rect">
            <a:avLst/>
          </a:prstGeom>
          <a:ln>
            <a:noFill/>
          </a:ln>
          <a:effectLst>
            <a:softEdge rad="112500"/>
          </a:effectLst>
        </p:spPr>
      </p:pic>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81000"/>
            <a:ext cx="7772400" cy="498598"/>
          </a:xfrm>
        </p:spPr>
        <p:txBody>
          <a:bodyPr/>
          <a:lstStyle/>
          <a:p>
            <a:pPr algn="ctr"/>
            <a:r>
              <a:rPr lang="en-US" sz="3600" b="1" dirty="0" smtClean="0"/>
              <a:t>Oxidized Cholesterol, continued</a:t>
            </a:r>
          </a:p>
        </p:txBody>
      </p:sp>
      <p:pic>
        <p:nvPicPr>
          <p:cNvPr id="4" name="Picture 3" descr="pancake.jpg"/>
          <p:cNvPicPr>
            <a:picLocks noChangeAspect="1"/>
          </p:cNvPicPr>
          <p:nvPr/>
        </p:nvPicPr>
        <p:blipFill>
          <a:blip r:embed="rId3" cstate="print"/>
          <a:srcRect l="6623" r="7947" b="4636"/>
          <a:stretch>
            <a:fillRect/>
          </a:stretch>
        </p:blipFill>
        <p:spPr>
          <a:xfrm>
            <a:off x="5562600" y="1143000"/>
            <a:ext cx="3276600" cy="2743200"/>
          </a:xfrm>
          <a:prstGeom prst="rect">
            <a:avLst/>
          </a:prstGeom>
          <a:ln>
            <a:noFill/>
          </a:ln>
          <a:effectLst>
            <a:softEdge rad="112500"/>
          </a:effectLst>
        </p:spPr>
      </p:pic>
      <p:sp>
        <p:nvSpPr>
          <p:cNvPr id="48131" name="Rectangle 3"/>
          <p:cNvSpPr>
            <a:spLocks noGrp="1" noChangeArrowheads="1"/>
          </p:cNvSpPr>
          <p:nvPr>
            <p:ph idx="1"/>
          </p:nvPr>
        </p:nvSpPr>
        <p:spPr>
          <a:xfrm>
            <a:off x="228600" y="1143000"/>
            <a:ext cx="5562600" cy="541686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2.  “Pancake mixes containing eggs and dried powdered milk were equally as harmful as custard.”</a:t>
            </a:r>
          </a:p>
          <a:p>
            <a:pPr>
              <a:buNone/>
            </a:pPr>
            <a:r>
              <a:rPr lang="en-US" b="1" dirty="0" smtClean="0">
                <a:ln/>
                <a:solidFill>
                  <a:srgbClr val="FFC000"/>
                </a:solidFill>
              </a:rPr>
              <a:t>3.  The third most harmful item was grated and canned Parmesan cheese; “it proved to be as damaging to the arteries as lard” (Neil </a:t>
            </a:r>
            <a:r>
              <a:rPr lang="en-US" b="1" dirty="0" err="1" smtClean="0">
                <a:ln/>
                <a:solidFill>
                  <a:srgbClr val="FFC000"/>
                </a:solidFill>
              </a:rPr>
              <a:t>Nedley</a:t>
            </a:r>
            <a:r>
              <a:rPr lang="en-US" b="1" dirty="0" smtClean="0">
                <a:ln/>
                <a:solidFill>
                  <a:srgbClr val="FFC000"/>
                </a:solidFill>
              </a:rPr>
              <a:t>, M.D., “All Cholesterol is Not Created Equal,” </a:t>
            </a:r>
            <a:r>
              <a:rPr lang="en-US" b="1" i="1" dirty="0" smtClean="0">
                <a:ln/>
                <a:solidFill>
                  <a:srgbClr val="FFC000"/>
                </a:solidFill>
              </a:rPr>
              <a:t>Lifestyles</a:t>
            </a:r>
            <a:r>
              <a:rPr lang="en-US" b="1" dirty="0" smtClean="0">
                <a:ln/>
                <a:solidFill>
                  <a:srgbClr val="FFC000"/>
                </a:solidFill>
              </a:rPr>
              <a:t>, Spring 1999, 3).</a:t>
            </a:r>
          </a:p>
        </p:txBody>
      </p:sp>
      <p:pic>
        <p:nvPicPr>
          <p:cNvPr id="5" name="Picture 4" descr="parmesan-cheese.jpg"/>
          <p:cNvPicPr>
            <a:picLocks noChangeAspect="1"/>
          </p:cNvPicPr>
          <p:nvPr/>
        </p:nvPicPr>
        <p:blipFill>
          <a:blip r:embed="rId4" cstate="print"/>
          <a:stretch>
            <a:fillRect/>
          </a:stretch>
        </p:blipFill>
        <p:spPr>
          <a:xfrm>
            <a:off x="6781800" y="3708400"/>
            <a:ext cx="2362200" cy="3149600"/>
          </a:xfrm>
          <a:prstGeom prst="rect">
            <a:avLst/>
          </a:prstGeom>
          <a:ln>
            <a:noFill/>
          </a:ln>
          <a:effectLst>
            <a:softEdge rad="112500"/>
          </a:effectLst>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en-US" b="1" dirty="0" smtClean="0"/>
              <a:t>So--Should desserts be banned?</a:t>
            </a:r>
          </a:p>
        </p:txBody>
      </p:sp>
      <p:sp>
        <p:nvSpPr>
          <p:cNvPr id="49155" name="Rectangle 3"/>
          <p:cNvSpPr>
            <a:spLocks noGrp="1" noChangeArrowheads="1"/>
          </p:cNvSpPr>
          <p:nvPr>
            <p:ph idx="1"/>
          </p:nvPr>
        </p:nvSpPr>
        <p:spPr>
          <a:xfrm>
            <a:off x="381000" y="1412875"/>
            <a:ext cx="2667000" cy="17113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rgbClr val="FFC000"/>
                </a:solidFill>
              </a:rPr>
              <a:t>Some Adventists have concluded that the only safe approach is a total ban on desserts.</a:t>
            </a:r>
          </a:p>
        </p:txBody>
      </p:sp>
      <p:pic>
        <p:nvPicPr>
          <p:cNvPr id="4" name="Picture 3" descr="meringue_topiaries_2_FromBrownTurtleNeckSweaterdotTypepaddotcom.jpg"/>
          <p:cNvPicPr>
            <a:picLocks noChangeAspect="1"/>
          </p:cNvPicPr>
          <p:nvPr/>
        </p:nvPicPr>
        <p:blipFill>
          <a:blip r:embed="rId3" cstate="print"/>
          <a:stretch>
            <a:fillRect/>
          </a:stretch>
        </p:blipFill>
        <p:spPr>
          <a:xfrm>
            <a:off x="2971800" y="1219200"/>
            <a:ext cx="6007100" cy="5245100"/>
          </a:xfrm>
          <a:prstGeom prst="rect">
            <a:avLst/>
          </a:prstGeom>
          <a:ln>
            <a:noFill/>
          </a:ln>
          <a:effectLst>
            <a:softEdge rad="112500"/>
          </a:effectLst>
        </p:spPr>
      </p:pic>
      <p:cxnSp>
        <p:nvCxnSpPr>
          <p:cNvPr id="6" name="Straight Connector 5"/>
          <p:cNvCxnSpPr/>
          <p:nvPr/>
        </p:nvCxnSpPr>
        <p:spPr>
          <a:xfrm flipV="1">
            <a:off x="3124200" y="1371600"/>
            <a:ext cx="5638800" cy="495300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a:off x="3048000" y="1371600"/>
            <a:ext cx="5791200" cy="495300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230188"/>
            <a:ext cx="8382000" cy="886397"/>
          </a:xfrm>
        </p:spPr>
        <p:txBody>
          <a:bodyPr/>
          <a:lstStyle/>
          <a:p>
            <a:pPr algn="ctr"/>
            <a:r>
              <a:rPr lang="en-US" sz="3200" b="1" dirty="0" smtClean="0"/>
              <a:t>The Case of Husband B</a:t>
            </a:r>
            <a:br>
              <a:rPr lang="en-US" sz="3200" b="1" dirty="0" smtClean="0"/>
            </a:br>
            <a:r>
              <a:rPr lang="en-US" sz="3200" b="1" dirty="0" smtClean="0"/>
              <a:t>2T 378-379</a:t>
            </a:r>
            <a:endParaRPr lang="en-US" b="1" dirty="0" smtClean="0"/>
          </a:p>
        </p:txBody>
      </p:sp>
      <p:sp>
        <p:nvSpPr>
          <p:cNvPr id="50179" name="Rectangle 3"/>
          <p:cNvSpPr>
            <a:spLocks noGrp="1" noChangeArrowheads="1"/>
          </p:cNvSpPr>
          <p:nvPr>
            <p:ph idx="1"/>
          </p:nvPr>
        </p:nvSpPr>
        <p:spPr>
          <a:xfrm>
            <a:off x="838200" y="1905000"/>
            <a:ext cx="7772400" cy="35052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1.  “He took extreme views” of health reform.</a:t>
            </a:r>
          </a:p>
          <a:p>
            <a:pPr>
              <a:buNone/>
            </a:pPr>
            <a:r>
              <a:rPr lang="en-US" b="1" dirty="0" smtClean="0">
                <a:ln/>
                <a:solidFill>
                  <a:srgbClr val="FFC000"/>
                </a:solidFill>
              </a:rPr>
              <a:t>2.  Enforced “rigid rules” on his wife and family.</a:t>
            </a:r>
          </a:p>
          <a:p>
            <a:pPr>
              <a:buNone/>
            </a:pPr>
            <a:r>
              <a:rPr lang="en-US" b="1" dirty="0" smtClean="0">
                <a:ln/>
                <a:solidFill>
                  <a:srgbClr val="FFC000"/>
                </a:solidFill>
              </a:rPr>
              <a:t>3.  Two children died of malnutrition.</a:t>
            </a:r>
          </a:p>
          <a:p>
            <a:pPr>
              <a:buNone/>
            </a:pPr>
            <a:r>
              <a:rPr lang="en-US" b="1" dirty="0" smtClean="0">
                <a:ln/>
                <a:solidFill>
                  <a:srgbClr val="FFC000"/>
                </a:solidFill>
              </a:rPr>
              <a:t>4.  Mrs. B was near starvation.</a:t>
            </a: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304800"/>
            <a:ext cx="7772400" cy="997196"/>
          </a:xfrm>
        </p:spPr>
        <p:txBody>
          <a:bodyPr/>
          <a:lstStyle/>
          <a:p>
            <a:pPr algn="ctr"/>
            <a:r>
              <a:rPr lang="en-US" sz="3600" b="1" dirty="0" smtClean="0"/>
              <a:t>Ellen White’s Counsel </a:t>
            </a:r>
            <a:br>
              <a:rPr lang="en-US" sz="3600" b="1" dirty="0" smtClean="0"/>
            </a:br>
            <a:r>
              <a:rPr lang="en-US" sz="3600" b="1" dirty="0" smtClean="0"/>
              <a:t>to Save the Life of Mrs. B</a:t>
            </a:r>
            <a:endParaRPr lang="en-US" dirty="0" smtClean="0"/>
          </a:p>
        </p:txBody>
      </p:sp>
      <p:sp>
        <p:nvSpPr>
          <p:cNvPr id="51203" name="Rectangle 3"/>
          <p:cNvSpPr>
            <a:spLocks noGrp="1" noChangeArrowheads="1"/>
          </p:cNvSpPr>
          <p:nvPr>
            <p:ph idx="1"/>
          </p:nvPr>
        </p:nvSpPr>
        <p:spPr>
          <a:xfrm>
            <a:off x="685800" y="1752600"/>
            <a:ext cx="7772400" cy="35814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rgbClr val="FFC000"/>
                </a:solidFill>
              </a:rPr>
              <a:t>“When she needed . . . extra food, . . . it was not allowed her.  Her system craved material to convert into her blood, but he would not provide it. A moderate amount of milk and sugar, a little salt, white bread raised with yeast for a change, graham [whole wheat] flour prepared in a variety of ways by other hands than her own, </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1000" y="230188"/>
            <a:ext cx="8382000" cy="997196"/>
          </a:xfrm>
        </p:spPr>
        <p:txBody>
          <a:bodyPr/>
          <a:lstStyle/>
          <a:p>
            <a:pPr algn="ctr"/>
            <a:r>
              <a:rPr lang="en-US" sz="3600" b="1" dirty="0" smtClean="0"/>
              <a:t>Ellen White’s Counsel </a:t>
            </a:r>
            <a:br>
              <a:rPr lang="en-US" sz="3600" b="1" dirty="0" smtClean="0"/>
            </a:br>
            <a:r>
              <a:rPr lang="en-US" sz="3600" b="1" dirty="0" smtClean="0"/>
              <a:t>to Save the Life of Mrs. B</a:t>
            </a:r>
          </a:p>
        </p:txBody>
      </p:sp>
      <p:pic>
        <p:nvPicPr>
          <p:cNvPr id="4" name="Picture 3" descr="rice-pudding.jpg"/>
          <p:cNvPicPr>
            <a:picLocks noChangeAspect="1"/>
          </p:cNvPicPr>
          <p:nvPr/>
        </p:nvPicPr>
        <p:blipFill>
          <a:blip r:embed="rId3" cstate="print"/>
          <a:stretch>
            <a:fillRect/>
          </a:stretch>
        </p:blipFill>
        <p:spPr>
          <a:xfrm>
            <a:off x="228600" y="3352800"/>
            <a:ext cx="2546350" cy="1911304"/>
          </a:xfrm>
          <a:prstGeom prst="rect">
            <a:avLst/>
          </a:prstGeom>
          <a:ln>
            <a:noFill/>
          </a:ln>
          <a:effectLst>
            <a:softEdge rad="112500"/>
          </a:effectLst>
        </p:spPr>
      </p:pic>
      <p:pic>
        <p:nvPicPr>
          <p:cNvPr id="5" name="Picture 4" descr="plain_cake_recipe_01.jpg"/>
          <p:cNvPicPr>
            <a:picLocks noChangeAspect="1"/>
          </p:cNvPicPr>
          <p:nvPr/>
        </p:nvPicPr>
        <p:blipFill>
          <a:blip r:embed="rId4" cstate="print"/>
          <a:stretch>
            <a:fillRect/>
          </a:stretch>
        </p:blipFill>
        <p:spPr>
          <a:xfrm>
            <a:off x="1295400" y="4972050"/>
            <a:ext cx="2514600" cy="1885950"/>
          </a:xfrm>
          <a:prstGeom prst="rect">
            <a:avLst/>
          </a:prstGeom>
          <a:ln>
            <a:noFill/>
          </a:ln>
          <a:effectLst>
            <a:softEdge rad="112500"/>
          </a:effectLst>
        </p:spPr>
      </p:pic>
      <p:pic>
        <p:nvPicPr>
          <p:cNvPr id="6" name="Picture 5" descr="Agen_Prunes_Certified_100_Ente_Variety.jpg"/>
          <p:cNvPicPr>
            <a:picLocks noChangeAspect="1"/>
          </p:cNvPicPr>
          <p:nvPr/>
        </p:nvPicPr>
        <p:blipFill>
          <a:blip r:embed="rId5" cstate="print"/>
          <a:stretch>
            <a:fillRect/>
          </a:stretch>
        </p:blipFill>
        <p:spPr>
          <a:xfrm>
            <a:off x="3657600" y="3657600"/>
            <a:ext cx="2971800" cy="2943844"/>
          </a:xfrm>
          <a:prstGeom prst="rect">
            <a:avLst/>
          </a:prstGeom>
          <a:ln>
            <a:noFill/>
          </a:ln>
          <a:effectLst>
            <a:softEdge rad="112500"/>
          </a:effectLst>
        </p:spPr>
      </p:pic>
      <p:pic>
        <p:nvPicPr>
          <p:cNvPr id="7" name="Picture 6" descr="fig-754947.jpg"/>
          <p:cNvPicPr>
            <a:picLocks noChangeAspect="1"/>
          </p:cNvPicPr>
          <p:nvPr/>
        </p:nvPicPr>
        <p:blipFill>
          <a:blip r:embed="rId6" cstate="print"/>
          <a:stretch>
            <a:fillRect/>
          </a:stretch>
        </p:blipFill>
        <p:spPr>
          <a:xfrm>
            <a:off x="6324600" y="4328945"/>
            <a:ext cx="2819400" cy="2529055"/>
          </a:xfrm>
          <a:prstGeom prst="rect">
            <a:avLst/>
          </a:prstGeom>
          <a:ln>
            <a:noFill/>
          </a:ln>
          <a:effectLst>
            <a:softEdge rad="112500"/>
          </a:effectLst>
        </p:spPr>
      </p:pic>
      <p:pic>
        <p:nvPicPr>
          <p:cNvPr id="8" name="Picture 7" descr="raisins.jpg"/>
          <p:cNvPicPr>
            <a:picLocks noChangeAspect="1"/>
          </p:cNvPicPr>
          <p:nvPr/>
        </p:nvPicPr>
        <p:blipFill>
          <a:blip r:embed="rId7" cstate="print"/>
          <a:stretch>
            <a:fillRect/>
          </a:stretch>
        </p:blipFill>
        <p:spPr>
          <a:xfrm>
            <a:off x="6705600" y="2819400"/>
            <a:ext cx="2438400" cy="1624584"/>
          </a:xfrm>
          <a:prstGeom prst="rect">
            <a:avLst/>
          </a:prstGeom>
          <a:ln>
            <a:noFill/>
          </a:ln>
          <a:effectLst>
            <a:softEdge rad="112500"/>
          </a:effectLst>
        </p:spPr>
      </p:pic>
      <p:sp>
        <p:nvSpPr>
          <p:cNvPr id="52227" name="Rectangle 3"/>
          <p:cNvSpPr>
            <a:spLocks noGrp="1" noChangeArrowheads="1"/>
          </p:cNvSpPr>
          <p:nvPr>
            <p:ph idx="1"/>
          </p:nvPr>
        </p:nvSpPr>
        <p:spPr>
          <a:xfrm>
            <a:off x="381000" y="1447801"/>
            <a:ext cx="8382000" cy="2856167"/>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b="1" dirty="0" smtClean="0">
                <a:ln/>
                <a:solidFill>
                  <a:srgbClr val="FFC000"/>
                </a:solidFill>
              </a:rPr>
              <a:t>“plain cake with raisins, rice pudding with raisins, prunes and figs, occasionally, and many other dishes I might mention, would have answered the demand of appetite” </a:t>
            </a:r>
          </a:p>
          <a:p>
            <a:pPr algn="ctr">
              <a:buNone/>
            </a:pPr>
            <a:r>
              <a:rPr lang="en-US" b="1" dirty="0" smtClean="0">
                <a:ln/>
                <a:solidFill>
                  <a:srgbClr val="FFC000"/>
                </a:solidFill>
              </a:rPr>
              <a:t>(2T 383-384). </a:t>
            </a:r>
          </a:p>
          <a:p>
            <a:endParaRPr lang="en-US" b="1" dirty="0" smtClean="0">
              <a:ln/>
              <a:solidFill>
                <a:schemeClr val="accent3"/>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752600"/>
            <a:ext cx="7772400" cy="2659190"/>
          </a:xfrm>
        </p:spPr>
        <p:txBody>
          <a:bodyPr/>
          <a:lstStyle/>
          <a:p>
            <a:pPr algn="ctr"/>
            <a:r>
              <a:rPr lang="en-US" sz="4800" b="1" dirty="0" smtClean="0"/>
              <a:t>Why It’s So Important to Read Widely, even</a:t>
            </a:r>
            <a:br>
              <a:rPr lang="en-US" sz="4800" b="1" dirty="0" smtClean="0"/>
            </a:br>
            <a:r>
              <a:rPr lang="en-US" sz="4800" b="1" dirty="0" smtClean="0"/>
              <a:t>“All She Wrote” </a:t>
            </a:r>
            <a:br>
              <a:rPr lang="en-US" sz="4800" b="1" dirty="0" smtClean="0"/>
            </a:br>
            <a:r>
              <a:rPr lang="en-US" sz="4800" b="1" dirty="0" smtClean="0"/>
              <a:t>on a Topic</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77200" cy="49244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a:buAutoNum type="arabicPeriod"/>
            </a:pPr>
            <a:r>
              <a:rPr lang="en-US" b="1" dirty="0" smtClean="0">
                <a:ln w="50800"/>
                <a:solidFill>
                  <a:srgbClr val="FFC000"/>
                </a:solidFill>
              </a:rPr>
              <a:t>“Sugar, when largely used” is not healthful (2T 370).</a:t>
            </a:r>
          </a:p>
          <a:p>
            <a:pPr marL="514350" indent="-514350">
              <a:buFontTx/>
              <a:buAutoNum type="arabicPeriod"/>
            </a:pPr>
            <a:r>
              <a:rPr lang="en-US" b="1" dirty="0" smtClean="0">
                <a:ln w="50800"/>
                <a:solidFill>
                  <a:srgbClr val="FFC000"/>
                </a:solidFill>
              </a:rPr>
              <a:t>Foods, “in which milk, eggs, and sugar are the chief ingredients” are </a:t>
            </a:r>
            <a:r>
              <a:rPr lang="en-US" b="1" i="1" dirty="0" smtClean="0">
                <a:ln w="50800"/>
                <a:solidFill>
                  <a:srgbClr val="FFC000"/>
                </a:solidFill>
              </a:rPr>
              <a:t>not</a:t>
            </a:r>
            <a:r>
              <a:rPr lang="en-US" b="1" dirty="0" smtClean="0">
                <a:ln w="50800"/>
                <a:solidFill>
                  <a:srgbClr val="FFC000"/>
                </a:solidFill>
              </a:rPr>
              <a:t> the </a:t>
            </a:r>
            <a:r>
              <a:rPr lang="en-US" b="1" i="1" dirty="0" smtClean="0">
                <a:ln w="50800"/>
                <a:solidFill>
                  <a:srgbClr val="FFC000"/>
                </a:solidFill>
              </a:rPr>
              <a:t>most</a:t>
            </a:r>
            <a:r>
              <a:rPr lang="en-US" b="1" dirty="0" smtClean="0">
                <a:ln w="50800"/>
                <a:solidFill>
                  <a:srgbClr val="FFC000"/>
                </a:solidFill>
              </a:rPr>
              <a:t> healthful (CD 33).</a:t>
            </a:r>
          </a:p>
          <a:p>
            <a:pPr marL="514350" indent="-514350">
              <a:buFontTx/>
              <a:buAutoNum type="arabicPeriod"/>
            </a:pPr>
            <a:r>
              <a:rPr lang="en-US" b="1" dirty="0" smtClean="0">
                <a:ln w="50800"/>
                <a:solidFill>
                  <a:srgbClr val="FFC000"/>
                </a:solidFill>
              </a:rPr>
              <a:t>But she did not forbid the </a:t>
            </a:r>
            <a:r>
              <a:rPr lang="en-US" b="1" dirty="0" smtClean="0">
                <a:ln w="50800"/>
                <a:solidFill>
                  <a:schemeClr val="tx2">
                    <a:lumMod val="60000"/>
                    <a:lumOff val="40000"/>
                  </a:schemeClr>
                </a:solidFill>
              </a:rPr>
              <a:t>“moderate” </a:t>
            </a:r>
            <a:r>
              <a:rPr lang="en-US" b="1" dirty="0" smtClean="0">
                <a:ln w="50800"/>
                <a:solidFill>
                  <a:srgbClr val="FFC000"/>
                </a:solidFill>
              </a:rPr>
              <a:t>use of sugar, even with milk (2T 384). </a:t>
            </a:r>
          </a:p>
          <a:p>
            <a:pPr marL="514350" indent="-514350">
              <a:buFontTx/>
              <a:buAutoNum type="arabicPeriod"/>
            </a:pPr>
            <a:endParaRPr lang="en-US" b="1" dirty="0" smtClean="0">
              <a:ln w="50800"/>
              <a:solidFill>
                <a:srgbClr val="FFC000"/>
              </a:solidFill>
            </a:endParaRPr>
          </a:p>
          <a:p>
            <a:pPr marL="514350" indent="-514350">
              <a:buAutoNum type="arabicPeriod"/>
            </a:pPr>
            <a:endParaRPr lang="en-US" b="1" dirty="0" smtClean="0">
              <a:ln w="50800"/>
              <a:solidFill>
                <a:srgbClr val="FFC000"/>
              </a:solidFill>
            </a:endParaRPr>
          </a:p>
          <a:p>
            <a:endParaRPr lang="en-US" b="1" dirty="0">
              <a:ln/>
              <a:solidFill>
                <a:srgbClr val="FFC000"/>
              </a:solidFill>
            </a:endParaRPr>
          </a:p>
        </p:txBody>
      </p:sp>
      <p:sp>
        <p:nvSpPr>
          <p:cNvPr id="5" name="Rectangle 4"/>
          <p:cNvSpPr/>
          <p:nvPr/>
        </p:nvSpPr>
        <p:spPr>
          <a:xfrm>
            <a:off x="968987" y="0"/>
            <a:ext cx="7156318"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b="1" dirty="0" smtClean="0">
                <a:ln/>
                <a:solidFill>
                  <a:srgbClr val="FFC000"/>
                </a:solidFill>
              </a:rPr>
              <a:t>A Balanced View of Desserts</a:t>
            </a:r>
            <a:endParaRPr lang="en-US" sz="4400" b="1" dirty="0">
              <a:ln/>
              <a:solidFill>
                <a:srgbClr val="FFC000"/>
              </a:solidFill>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4267200" cy="507215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514350" indent="-514350">
              <a:buNone/>
            </a:pPr>
            <a:r>
              <a:rPr lang="en-US" b="1" dirty="0" smtClean="0">
                <a:ln/>
                <a:solidFill>
                  <a:srgbClr val="FFC000"/>
                </a:solidFill>
              </a:rPr>
              <a:t>4.  “Plain, simple pie may serve as a dessert, but when one eats two or three pieces merely to gratify an inordinate appetite, he unfits himself for the service of God” (CD 333).</a:t>
            </a:r>
          </a:p>
          <a:p>
            <a:pPr marL="514350" indent="-514350">
              <a:buAutoNum type="arabicPeriod" startAt="3"/>
            </a:pPr>
            <a:endParaRPr lang="en-US" b="1" dirty="0" smtClean="0">
              <a:ln w="50800"/>
              <a:solidFill>
                <a:srgbClr val="FFC000"/>
              </a:solidFill>
            </a:endParaRPr>
          </a:p>
          <a:p>
            <a:endParaRPr lang="en-US" b="1" dirty="0">
              <a:ln/>
              <a:solidFill>
                <a:srgbClr val="FFC000"/>
              </a:solidFill>
            </a:endParaRPr>
          </a:p>
        </p:txBody>
      </p:sp>
      <p:pic>
        <p:nvPicPr>
          <p:cNvPr id="4" name="Picture 3" descr="gluttony.jpg"/>
          <p:cNvPicPr>
            <a:picLocks noChangeAspect="1"/>
          </p:cNvPicPr>
          <p:nvPr/>
        </p:nvPicPr>
        <p:blipFill>
          <a:blip r:embed="rId3" cstate="print"/>
          <a:stretch>
            <a:fillRect/>
          </a:stretch>
        </p:blipFill>
        <p:spPr>
          <a:xfrm>
            <a:off x="4724400" y="1600200"/>
            <a:ext cx="4200424" cy="412750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105376" y="0"/>
            <a:ext cx="930504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400" b="1" dirty="0" smtClean="0">
                <a:ln/>
                <a:solidFill>
                  <a:srgbClr val="FFC000"/>
                </a:solidFill>
              </a:rPr>
              <a:t>Balanced View of Desserts, continued</a:t>
            </a:r>
            <a:endParaRPr lang="en-US" sz="4400" b="1" dirty="0">
              <a:ln/>
              <a:solidFill>
                <a:srgbClr val="FFC000"/>
              </a:solidFill>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monmeringue.jpg"/>
          <p:cNvPicPr>
            <a:picLocks noChangeAspect="1"/>
          </p:cNvPicPr>
          <p:nvPr/>
        </p:nvPicPr>
        <p:blipFill>
          <a:blip r:embed="rId3" cstate="print"/>
          <a:stretch>
            <a:fillRect/>
          </a:stretch>
        </p:blipFill>
        <p:spPr>
          <a:xfrm>
            <a:off x="0" y="0"/>
            <a:ext cx="9144000" cy="6858000"/>
          </a:xfrm>
          <a:prstGeom prst="rect">
            <a:avLst/>
          </a:prstGeom>
        </p:spPr>
      </p:pic>
      <p:sp>
        <p:nvSpPr>
          <p:cNvPr id="54275" name="Rectangle 3"/>
          <p:cNvSpPr>
            <a:spLocks noGrp="1" noChangeArrowheads="1"/>
          </p:cNvSpPr>
          <p:nvPr>
            <p:ph idx="1"/>
          </p:nvPr>
        </p:nvSpPr>
        <p:spPr>
          <a:xfrm>
            <a:off x="381000" y="2209800"/>
            <a:ext cx="8382000" cy="2438400"/>
          </a:xfrm>
        </p:spPr>
        <p:txBody>
          <a:bodyPr>
            <a:scene3d>
              <a:camera prst="orthographicFront"/>
              <a:lightRig rig="balanced" dir="t">
                <a:rot lat="0" lon="0" rev="2100000"/>
              </a:lightRig>
            </a:scene3d>
            <a:sp3d extrusionH="57150" prstMaterial="metal">
              <a:bevelT w="38100" h="25400"/>
              <a:contourClr>
                <a:schemeClr val="bg2"/>
              </a:contourClr>
            </a:sp3d>
          </a:bodyPr>
          <a:lstStyle/>
          <a:p>
            <a:pPr>
              <a:buNone/>
            </a:pPr>
            <a:r>
              <a:rPr lang="en-US" b="1" dirty="0" smtClean="0">
                <a:ln w="50800"/>
                <a:solidFill>
                  <a:schemeClr val="bg1">
                    <a:shade val="50000"/>
                  </a:schemeClr>
                </a:solidFill>
              </a:rPr>
              <a:t>5.  “Lemon pie should not be forbidden,” she wrote, [even though lemon pie usually includes some sugar and eggs] (CD334).</a:t>
            </a:r>
          </a:p>
        </p:txBody>
      </p:sp>
      <p:sp>
        <p:nvSpPr>
          <p:cNvPr id="54274" name="Rectangle 2"/>
          <p:cNvSpPr>
            <a:spLocks noGrp="1" noChangeArrowheads="1"/>
          </p:cNvSpPr>
          <p:nvPr>
            <p:ph type="title"/>
          </p:nvPr>
        </p:nvSpPr>
        <p:spPr>
          <a:xfrm>
            <a:off x="381000" y="230188"/>
            <a:ext cx="8382000" cy="553998"/>
          </a:xfrm>
        </p:spPr>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spc="0" dirty="0" smtClean="0">
                <a:ln w="50800"/>
                <a:solidFill>
                  <a:schemeClr val="bg1">
                    <a:shade val="50000"/>
                  </a:schemeClr>
                </a:solidFill>
                <a:effectLst/>
              </a:rPr>
              <a:t>Balanced View of Desserts, continued</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304800"/>
            <a:ext cx="7772400" cy="553998"/>
          </a:xfrm>
        </p:spPr>
        <p:txBody>
          <a:bodyPr/>
          <a:lstStyle/>
          <a:p>
            <a:pPr algn="ctr"/>
            <a:r>
              <a:rPr lang="en-US" sz="4000" b="1" dirty="0" smtClean="0"/>
              <a:t>Balanced view of desserts, continued</a:t>
            </a:r>
          </a:p>
        </p:txBody>
      </p:sp>
      <p:sp>
        <p:nvSpPr>
          <p:cNvPr id="55299" name="Rectangle 3"/>
          <p:cNvSpPr>
            <a:spLocks noGrp="1" noChangeArrowheads="1"/>
          </p:cNvSpPr>
          <p:nvPr>
            <p:ph idx="1"/>
          </p:nvPr>
        </p:nvSpPr>
        <p:spPr>
          <a:xfrm>
            <a:off x="762000" y="1447800"/>
            <a:ext cx="7772400" cy="4105739"/>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1">
              <a:lnSpc>
                <a:spcPct val="90000"/>
              </a:lnSpc>
              <a:buFontTx/>
              <a:buNone/>
            </a:pPr>
            <a:r>
              <a:rPr lang="en-US" sz="3000" b="1" dirty="0" smtClean="0">
                <a:ln/>
                <a:solidFill>
                  <a:srgbClr val="FFC000"/>
                </a:solidFill>
              </a:rPr>
              <a:t>6.  Her personal practice, which she insisted (CD 491) was not a rule for others:</a:t>
            </a:r>
          </a:p>
          <a:p>
            <a:pPr lvl="1">
              <a:lnSpc>
                <a:spcPct val="90000"/>
              </a:lnSpc>
            </a:pPr>
            <a:r>
              <a:rPr lang="en-US" b="1" dirty="0" smtClean="0">
                <a:ln/>
                <a:solidFill>
                  <a:srgbClr val="FFC000"/>
                </a:solidFill>
              </a:rPr>
              <a:t>A.  “We have always used a little milk and some sugar.  This we have never denounced, either in our writing or in our preaching” (1873- CD 330).</a:t>
            </a:r>
          </a:p>
          <a:p>
            <a:pPr lvl="1">
              <a:lnSpc>
                <a:spcPct val="90000"/>
              </a:lnSpc>
            </a:pPr>
            <a:r>
              <a:rPr lang="en-US" b="1" dirty="0" smtClean="0">
                <a:ln/>
                <a:solidFill>
                  <a:srgbClr val="FFC000"/>
                </a:solidFill>
              </a:rPr>
              <a:t>B.  “We have no sugar [bowl] on our table.  Our [fruit] sauce. . . is . . . sweetened [with sugar] as is required before being put on the table” (CD 330).</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230188"/>
            <a:ext cx="8382000" cy="553998"/>
          </a:xfrm>
        </p:spPr>
        <p:txBody>
          <a:bodyPr/>
          <a:lstStyle/>
          <a:p>
            <a:pPr algn="ctr"/>
            <a:r>
              <a:rPr lang="en-US" sz="4000" b="1" dirty="0" smtClean="0"/>
              <a:t>Balanced View of Desserts, continued</a:t>
            </a:r>
          </a:p>
        </p:txBody>
      </p:sp>
      <p:sp>
        <p:nvSpPr>
          <p:cNvPr id="56323" name="Rectangle 3"/>
          <p:cNvSpPr>
            <a:spLocks noGrp="1" noChangeArrowheads="1"/>
          </p:cNvSpPr>
          <p:nvPr>
            <p:ph idx="1"/>
          </p:nvPr>
        </p:nvSpPr>
        <p:spPr>
          <a:xfrm>
            <a:off x="381000" y="1447800"/>
            <a:ext cx="2971800" cy="43434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7.  “The dessert should be placed on the table and served with the rest of the food,” so people can better plan how much to eat (CD 334).</a:t>
            </a:r>
          </a:p>
        </p:txBody>
      </p:sp>
      <p:pic>
        <p:nvPicPr>
          <p:cNvPr id="4" name="Picture 3" descr="healthy_food_wheel.jpg"/>
          <p:cNvPicPr>
            <a:picLocks noChangeAspect="1"/>
          </p:cNvPicPr>
          <p:nvPr/>
        </p:nvPicPr>
        <p:blipFill>
          <a:blip r:embed="rId3" cstate="print"/>
          <a:stretch>
            <a:fillRect/>
          </a:stretch>
        </p:blipFill>
        <p:spPr>
          <a:xfrm>
            <a:off x="3352800" y="1295401"/>
            <a:ext cx="5562600" cy="5414264"/>
          </a:xfrm>
          <a:prstGeom prst="rect">
            <a:avLst/>
          </a:prstGeom>
          <a:ln>
            <a:noFill/>
          </a:ln>
          <a:effectLst>
            <a:softEdge rad="112500"/>
          </a:effectLst>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Advice of S. P. S. Edwards, M.D.</a:t>
            </a:r>
            <a:endParaRPr lang="en-US" dirty="0"/>
          </a:p>
        </p:txBody>
      </p:sp>
      <p:sp>
        <p:nvSpPr>
          <p:cNvPr id="3" name="Content Placeholder 2"/>
          <p:cNvSpPr>
            <a:spLocks noGrp="1"/>
          </p:cNvSpPr>
          <p:nvPr>
            <p:ph idx="1"/>
          </p:nvPr>
        </p:nvSpPr>
        <p:spPr>
          <a:xfrm>
            <a:off x="381000" y="1412875"/>
            <a:ext cx="8382000" cy="2092325"/>
          </a:xfrm>
        </p:spPr>
        <p:txBody>
          <a:bodyPr/>
          <a:lstStyle/>
          <a:p>
            <a:r>
              <a:rPr lang="en-US" b="1" dirty="0" smtClean="0"/>
              <a:t>“We must not take a </a:t>
            </a:r>
            <a:r>
              <a:rPr lang="en-US" b="1" u="sng" dirty="0" smtClean="0"/>
              <a:t>single testimony </a:t>
            </a:r>
            <a:r>
              <a:rPr lang="en-US" b="1" dirty="0" smtClean="0"/>
              <a:t>or </a:t>
            </a:r>
            <a:r>
              <a:rPr lang="en-US" b="1" u="sng" dirty="0" smtClean="0"/>
              <a:t>paragraph</a:t>
            </a:r>
            <a:r>
              <a:rPr lang="en-US" b="1" dirty="0" smtClean="0"/>
              <a:t> in a book as the last word in what she believed or advocated.” </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P. S. Edwards, quoting EGW</a:t>
            </a:r>
            <a:endParaRPr lang="en-US" dirty="0"/>
          </a:p>
        </p:txBody>
      </p:sp>
      <p:sp>
        <p:nvSpPr>
          <p:cNvPr id="3" name="Content Placeholder 2"/>
          <p:cNvSpPr>
            <a:spLocks noGrp="1"/>
          </p:cNvSpPr>
          <p:nvPr>
            <p:ph idx="1"/>
          </p:nvPr>
        </p:nvSpPr>
        <p:spPr>
          <a:xfrm>
            <a:off x="381000" y="1219201"/>
            <a:ext cx="8382000" cy="6057043"/>
          </a:xfrm>
        </p:spPr>
        <p:txBody>
          <a:bodyPr/>
          <a:lstStyle/>
          <a:p>
            <a:r>
              <a:rPr lang="en-US" b="1" dirty="0" smtClean="0"/>
              <a:t>“In a letter in my file, she [Ellen White] says:</a:t>
            </a:r>
            <a:r>
              <a:rPr lang="en-US" dirty="0" smtClean="0"/>
              <a:t> </a:t>
            </a:r>
          </a:p>
          <a:p>
            <a:r>
              <a:rPr lang="en-US" b="1" dirty="0" smtClean="0"/>
              <a:t>‘I have not written a book of proverbs. Under certain circumstances I may make a statement suitable to the occasion. Under other circumstances I may make another statement on the same subject. Take the two together and you have a balanced opinion. Either alone might be one sided. Study all my writings and not a paragraph or few lines here and there. And the same applies to the Bible.’”</a:t>
            </a:r>
          </a:p>
          <a:p>
            <a:pPr>
              <a:buNone/>
            </a:pPr>
            <a:r>
              <a:rPr lang="en-US" dirty="0" smtClean="0"/>
              <a:t>	S.P.S. Edwards to E. K. </a:t>
            </a:r>
            <a:r>
              <a:rPr lang="en-US" dirty="0" err="1" smtClean="0"/>
              <a:t>Vande</a:t>
            </a:r>
            <a:r>
              <a:rPr lang="en-US" dirty="0" smtClean="0"/>
              <a:t> </a:t>
            </a:r>
            <a:r>
              <a:rPr lang="en-US" dirty="0" err="1" smtClean="0"/>
              <a:t>Vere</a:t>
            </a:r>
            <a:r>
              <a:rPr lang="en-US" dirty="0" smtClean="0"/>
              <a:t>, Oct. 29, 1957, p. 58, Center for Adventist Research, AU </a:t>
            </a:r>
          </a:p>
          <a:p>
            <a:endParaRPr lang="en-US" b="1" dirty="0"/>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p:nvPr>
        </p:nvSpPr>
        <p:spPr>
          <a:xfrm>
            <a:off x="1981200" y="304800"/>
            <a:ext cx="6477000" cy="6540353"/>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92D050"/>
                </a:solidFill>
              </a:rPr>
              <a:t>Tip for exam preparation:  begin memorizing the hermeneutical checklist:</a:t>
            </a:r>
          </a:p>
          <a:p>
            <a:pPr lvl="1">
              <a:buNone/>
            </a:pPr>
            <a:r>
              <a:rPr lang="en-US" b="1" dirty="0" smtClean="0">
                <a:ln/>
                <a:solidFill>
                  <a:srgbClr val="92D050"/>
                </a:solidFill>
              </a:rPr>
              <a:t>1.  Personal preparation</a:t>
            </a:r>
          </a:p>
          <a:p>
            <a:pPr lvl="1">
              <a:buNone/>
            </a:pPr>
            <a:r>
              <a:rPr lang="en-US" b="1" dirty="0" smtClean="0">
                <a:ln/>
                <a:solidFill>
                  <a:srgbClr val="92D050"/>
                </a:solidFill>
              </a:rPr>
              <a:t>2.  Wide Reading; All Available Data</a:t>
            </a:r>
          </a:p>
          <a:p>
            <a:pPr lvl="1">
              <a:buNone/>
            </a:pPr>
            <a:r>
              <a:rPr lang="en-US" b="1" dirty="0" smtClean="0">
                <a:ln/>
                <a:solidFill>
                  <a:srgbClr val="92D050"/>
                </a:solidFill>
              </a:rPr>
              <a:t>3.  Contexts</a:t>
            </a:r>
          </a:p>
          <a:p>
            <a:pPr lvl="2">
              <a:buNone/>
            </a:pPr>
            <a:r>
              <a:rPr lang="en-US" b="1" dirty="0" smtClean="0">
                <a:ln/>
                <a:solidFill>
                  <a:srgbClr val="92D050"/>
                </a:solidFill>
              </a:rPr>
              <a:t>a.  Literary</a:t>
            </a:r>
          </a:p>
          <a:p>
            <a:pPr lvl="2">
              <a:buNone/>
            </a:pPr>
            <a:r>
              <a:rPr lang="en-US" b="1" dirty="0" smtClean="0">
                <a:ln/>
                <a:solidFill>
                  <a:srgbClr val="92D050"/>
                </a:solidFill>
              </a:rPr>
              <a:t>b.  Historical</a:t>
            </a:r>
          </a:p>
          <a:p>
            <a:pPr lvl="2">
              <a:buNone/>
            </a:pPr>
            <a:r>
              <a:rPr lang="en-US" b="1" dirty="0" smtClean="0">
                <a:ln/>
                <a:solidFill>
                  <a:srgbClr val="92D050"/>
                </a:solidFill>
              </a:rPr>
              <a:t>c.  Theological </a:t>
            </a:r>
          </a:p>
          <a:p>
            <a:pPr lvl="1">
              <a:buNone/>
            </a:pPr>
            <a:r>
              <a:rPr lang="en-US" b="1" dirty="0" smtClean="0">
                <a:ln/>
                <a:solidFill>
                  <a:srgbClr val="92D050"/>
                </a:solidFill>
              </a:rPr>
              <a:t>4.  Principles vs. Particular Applications</a:t>
            </a:r>
          </a:p>
          <a:p>
            <a:pPr lvl="1">
              <a:buNone/>
            </a:pPr>
            <a:r>
              <a:rPr lang="en-US" b="1" dirty="0" smtClean="0">
                <a:ln/>
                <a:solidFill>
                  <a:srgbClr val="92D050"/>
                </a:solidFill>
              </a:rPr>
              <a:t>5.  www.WhiteEstate.org</a:t>
            </a:r>
          </a:p>
          <a:p>
            <a:pPr lvl="2"/>
            <a:endParaRPr lang="en-US" b="1" dirty="0" smtClean="0">
              <a:ln/>
              <a:solidFill>
                <a:schemeClr val="accent3"/>
              </a:solidFill>
            </a:endParaRPr>
          </a:p>
          <a:p>
            <a:endParaRPr lang="en-US" b="1" dirty="0" smtClean="0">
              <a:ln/>
              <a:solidFill>
                <a:schemeClr val="accent3"/>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230188"/>
            <a:ext cx="8382000" cy="498598"/>
          </a:xfrm>
        </p:spPr>
        <p:txBody>
          <a:bodyPr>
            <a:normAutofit fontScale="90000"/>
          </a:bodyPr>
          <a:lstStyle/>
          <a:p>
            <a:pPr algn="ctr"/>
            <a:r>
              <a:rPr lang="en-US" sz="3600"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AcknowledgementS</a:t>
            </a:r>
            <a:endPar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9395" name="Rectangle 3"/>
          <p:cNvSpPr>
            <a:spLocks noGrp="1" noChangeArrowheads="1"/>
          </p:cNvSpPr>
          <p:nvPr>
            <p:ph idx="1"/>
          </p:nvPr>
        </p:nvSpPr>
        <p:spPr>
          <a:xfrm>
            <a:off x="457200" y="1066800"/>
            <a:ext cx="8229600" cy="5227637"/>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rgbClr val="6DC4FF"/>
                </a:solidFill>
                <a:effectLst>
                  <a:outerShdw blurRad="80000" dist="40000" dir="5040000" algn="tl">
                    <a:srgbClr val="000000">
                      <a:alpha val="30000"/>
                    </a:srgbClr>
                  </a:outerShdw>
                </a:effectLst>
              </a:rPr>
              <a:t>This lecture adapted from Roger W. Coon, “EGW and Hermeneutics:  Jemison’s First Rule:  Take ALL that the Prophet Says Before Drawing Your ‘Bottom-Line’ Conclusions (Part II of Four Parts),” GSEM 534 Lecture outline, April 5, 1995, with further input from Denis Fortin.  </a:t>
            </a:r>
          </a:p>
          <a:p>
            <a:r>
              <a:rPr lang="en-US" b="1" dirty="0" smtClean="0">
                <a:ln w="11430"/>
                <a:solidFill>
                  <a:srgbClr val="6DC4FF"/>
                </a:solidFill>
                <a:effectLst>
                  <a:outerShdw blurRad="80000" dist="40000" dir="5040000" algn="tl">
                    <a:srgbClr val="000000">
                      <a:alpha val="30000"/>
                    </a:srgbClr>
                  </a:outerShdw>
                </a:effectLst>
              </a:rPr>
              <a:t>PowerPoint by Eric Stubbert, 2000; updated by Alexander Rybachek, 2009. </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533400"/>
            <a:ext cx="7772400" cy="76200"/>
          </a:xfrm>
        </p:spPr>
        <p:txBody>
          <a:bodyPr>
            <a:normAutofit fontScale="90000"/>
          </a:bodyPr>
          <a:lstStyle/>
          <a:p>
            <a:pPr algn="ctr"/>
            <a:r>
              <a:rPr lang="en-US" sz="36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Additional Sources</a:t>
            </a:r>
          </a:p>
        </p:txBody>
      </p:sp>
      <p:sp>
        <p:nvSpPr>
          <p:cNvPr id="60419" name="Rectangle 3"/>
          <p:cNvSpPr>
            <a:spLocks noGrp="1" noChangeArrowheads="1"/>
          </p:cNvSpPr>
          <p:nvPr>
            <p:ph idx="1"/>
          </p:nvPr>
        </p:nvSpPr>
        <p:spPr>
          <a:xfrm>
            <a:off x="685800" y="1143000"/>
            <a:ext cx="7772400" cy="49530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nSpc>
                <a:spcPct val="90000"/>
              </a:lnSpc>
            </a:pPr>
            <a:r>
              <a:rPr lang="en-US" sz="2400" b="1" dirty="0" smtClean="0">
                <a:ln w="11430"/>
                <a:solidFill>
                  <a:srgbClr val="6DC4FF"/>
                </a:solidFill>
                <a:effectLst>
                  <a:outerShdw blurRad="80000" dist="40000" dir="5040000" algn="tl">
                    <a:srgbClr val="000000">
                      <a:alpha val="30000"/>
                    </a:srgbClr>
                  </a:outerShdw>
                </a:effectLst>
              </a:rPr>
              <a:t>Jemison, T. Housel.  </a:t>
            </a:r>
            <a:r>
              <a:rPr lang="en-US" sz="2400" b="1" i="1" dirty="0" smtClean="0">
                <a:ln w="11430"/>
                <a:solidFill>
                  <a:srgbClr val="6DC4FF"/>
                </a:solidFill>
                <a:effectLst>
                  <a:outerShdw blurRad="80000" dist="40000" dir="5040000" algn="tl">
                    <a:srgbClr val="000000">
                      <a:alpha val="30000"/>
                    </a:srgbClr>
                  </a:outerShdw>
                </a:effectLst>
              </a:rPr>
              <a:t>A Prophet among You</a:t>
            </a:r>
            <a:r>
              <a:rPr lang="en-US" sz="2400" b="1" dirty="0" smtClean="0">
                <a:ln w="11430"/>
                <a:solidFill>
                  <a:srgbClr val="6DC4FF"/>
                </a:solidFill>
                <a:effectLst>
                  <a:outerShdw blurRad="80000" dist="40000" dir="5040000" algn="tl">
                    <a:srgbClr val="000000">
                      <a:alpha val="30000"/>
                    </a:srgbClr>
                  </a:outerShdw>
                </a:effectLst>
              </a:rPr>
              <a:t> (1955), 438-	449.</a:t>
            </a:r>
          </a:p>
          <a:p>
            <a:pPr>
              <a:lnSpc>
                <a:spcPct val="90000"/>
              </a:lnSpc>
            </a:pPr>
            <a:r>
              <a:rPr lang="en-US" sz="2400" b="1" dirty="0" smtClean="0">
                <a:ln w="11430"/>
                <a:solidFill>
                  <a:srgbClr val="6DC4FF"/>
                </a:solidFill>
                <a:effectLst>
                  <a:outerShdw blurRad="80000" dist="40000" dir="5040000" algn="tl">
                    <a:srgbClr val="000000">
                      <a:alpha val="30000"/>
                    </a:srgbClr>
                  </a:outerShdw>
                </a:effectLst>
              </a:rPr>
              <a:t>White, Arthur L.  “Helpful Points in the Interpretation and 	Use of the Ellen G. White Writings,” in </a:t>
            </a:r>
            <a:r>
              <a:rPr lang="en-US" sz="2400" b="1" i="1" dirty="0" err="1" smtClean="0">
                <a:ln w="11430"/>
                <a:solidFill>
                  <a:srgbClr val="6DC4FF"/>
                </a:solidFill>
                <a:effectLst>
                  <a:outerShdw blurRad="80000" dist="40000" dir="5040000" algn="tl">
                    <a:srgbClr val="000000">
                      <a:alpha val="30000"/>
                    </a:srgbClr>
                  </a:outerShdw>
                </a:effectLst>
              </a:rPr>
              <a:t>Compre</a:t>
            </a:r>
            <a:r>
              <a:rPr lang="en-US" sz="2400" b="1" i="1" dirty="0" smtClean="0">
                <a:ln w="11430"/>
                <a:solidFill>
                  <a:srgbClr val="6DC4FF"/>
                </a:solidFill>
                <a:effectLst>
                  <a:outerShdw blurRad="80000" dist="40000" dir="5040000" algn="tl">
                    <a:srgbClr val="000000">
                      <a:alpha val="30000"/>
                    </a:srgbClr>
                  </a:outerShdw>
                </a:effectLst>
              </a:rPr>
              <a:t>-	</a:t>
            </a:r>
            <a:r>
              <a:rPr lang="en-US" sz="2400" b="1" i="1" dirty="0" err="1" smtClean="0">
                <a:ln w="11430"/>
                <a:solidFill>
                  <a:srgbClr val="6DC4FF"/>
                </a:solidFill>
                <a:effectLst>
                  <a:outerShdw blurRad="80000" dist="40000" dir="5040000" algn="tl">
                    <a:srgbClr val="000000">
                      <a:alpha val="30000"/>
                    </a:srgbClr>
                  </a:outerShdw>
                </a:effectLst>
              </a:rPr>
              <a:t>hensive</a:t>
            </a:r>
            <a:r>
              <a:rPr lang="en-US" sz="2400" b="1" i="1" dirty="0" smtClean="0">
                <a:ln w="11430"/>
                <a:solidFill>
                  <a:srgbClr val="6DC4FF"/>
                </a:solidFill>
                <a:effectLst>
                  <a:outerShdw blurRad="80000" dist="40000" dir="5040000" algn="tl">
                    <a:srgbClr val="000000">
                      <a:alpha val="30000"/>
                    </a:srgbClr>
                  </a:outerShdw>
                </a:effectLst>
              </a:rPr>
              <a:t> Index to the Writings of Ellen G. White 		</a:t>
            </a:r>
            <a:r>
              <a:rPr lang="en-US" sz="2400" b="1" dirty="0" smtClean="0">
                <a:ln w="11430"/>
                <a:solidFill>
                  <a:srgbClr val="6DC4FF"/>
                </a:solidFill>
                <a:effectLst>
                  <a:outerShdw blurRad="80000" dist="40000" dir="5040000" algn="tl">
                    <a:srgbClr val="000000">
                      <a:alpha val="30000"/>
                    </a:srgbClr>
                  </a:outerShdw>
                </a:effectLst>
              </a:rPr>
              <a:t>(1963), 3:3211-3216.</a:t>
            </a:r>
          </a:p>
          <a:p>
            <a:pPr>
              <a:lnSpc>
                <a:spcPct val="90000"/>
              </a:lnSpc>
            </a:pPr>
            <a:r>
              <a:rPr lang="en-US" sz="2400" b="1" dirty="0" smtClean="0">
                <a:ln w="11430"/>
                <a:solidFill>
                  <a:srgbClr val="6DC4FF"/>
                </a:solidFill>
                <a:effectLst>
                  <a:outerShdw blurRad="80000" dist="40000" dir="5040000" algn="tl">
                    <a:srgbClr val="000000">
                      <a:alpha val="30000"/>
                    </a:srgbClr>
                  </a:outerShdw>
                </a:effectLst>
              </a:rPr>
              <a:t>Olson, Robert W.  “Hermeneutics: Guiding Principles in 	the Interpretation of the Bible and the Writings of 	Ellen G. White.”  White Estate Shelf Document 		(1986).</a:t>
            </a:r>
          </a:p>
          <a:p>
            <a:pPr>
              <a:lnSpc>
                <a:spcPct val="90000"/>
              </a:lnSpc>
            </a:pPr>
            <a:r>
              <a:rPr lang="en-US" sz="2400" b="1" dirty="0" smtClean="0">
                <a:ln w="11430"/>
                <a:solidFill>
                  <a:srgbClr val="6DC4FF"/>
                </a:solidFill>
                <a:effectLst>
                  <a:outerShdw blurRad="80000" dist="40000" dir="5040000" algn="tl">
                    <a:srgbClr val="000000">
                      <a:alpha val="30000"/>
                    </a:srgbClr>
                  </a:outerShdw>
                </a:effectLst>
              </a:rPr>
              <a:t>Knight, George R.  </a:t>
            </a:r>
            <a:r>
              <a:rPr lang="en-US" sz="2400" b="1" i="1" dirty="0" smtClean="0">
                <a:ln w="11430"/>
                <a:solidFill>
                  <a:srgbClr val="6DC4FF"/>
                </a:solidFill>
                <a:effectLst>
                  <a:outerShdw blurRad="80000" dist="40000" dir="5040000" algn="tl">
                    <a:srgbClr val="000000">
                      <a:alpha val="30000"/>
                    </a:srgbClr>
                  </a:outerShdw>
                </a:effectLst>
              </a:rPr>
              <a:t>Reading Ellen White </a:t>
            </a:r>
            <a:r>
              <a:rPr lang="en-US" sz="2400" b="1" dirty="0" smtClean="0">
                <a:ln w="11430"/>
                <a:solidFill>
                  <a:srgbClr val="6DC4FF"/>
                </a:solidFill>
                <a:effectLst>
                  <a:outerShdw blurRad="80000" dist="40000" dir="5040000" algn="tl">
                    <a:srgbClr val="000000">
                      <a:alpha val="30000"/>
                    </a:srgbClr>
                  </a:outerShdw>
                </a:effectLst>
              </a:rPr>
              <a:t>(1997).</a:t>
            </a:r>
          </a:p>
          <a:p>
            <a:pPr>
              <a:lnSpc>
                <a:spcPct val="90000"/>
              </a:lnSpc>
            </a:pPr>
            <a:r>
              <a:rPr lang="en-US" sz="2400" b="1" dirty="0" smtClean="0">
                <a:ln w="11430"/>
                <a:solidFill>
                  <a:srgbClr val="6DC4FF"/>
                </a:solidFill>
                <a:effectLst>
                  <a:outerShdw blurRad="80000" dist="40000" dir="5040000" algn="tl">
                    <a:srgbClr val="000000">
                      <a:alpha val="30000"/>
                    </a:srgbClr>
                  </a:outerShdw>
                </a:effectLst>
              </a:rPr>
              <a:t>Douglass, Herbert E.  </a:t>
            </a:r>
            <a:r>
              <a:rPr lang="en-US" sz="2400" b="1" i="1" dirty="0" smtClean="0">
                <a:ln w="11430"/>
                <a:solidFill>
                  <a:srgbClr val="6DC4FF"/>
                </a:solidFill>
                <a:effectLst>
                  <a:outerShdw blurRad="80000" dist="40000" dir="5040000" algn="tl">
                    <a:srgbClr val="000000">
                      <a:alpha val="30000"/>
                    </a:srgbClr>
                  </a:outerShdw>
                </a:effectLst>
              </a:rPr>
              <a:t>Messenger of the Lord</a:t>
            </a:r>
            <a:r>
              <a:rPr lang="en-US" sz="2400" b="1" dirty="0" smtClean="0">
                <a:ln w="11430"/>
                <a:solidFill>
                  <a:srgbClr val="6DC4FF"/>
                </a:solidFill>
                <a:effectLst>
                  <a:outerShdw blurRad="80000" dist="40000" dir="5040000" algn="tl">
                    <a:srgbClr val="000000">
                      <a:alpha val="30000"/>
                    </a:srgbClr>
                  </a:outerShdw>
                </a:effectLst>
              </a:rPr>
              <a:t> (1999), 		372-443.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p:nvPr>
        </p:nvSpPr>
        <p:spPr>
          <a:xfrm>
            <a:off x="685800" y="609600"/>
            <a:ext cx="7772400" cy="4542782"/>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2.  An impossible standard?</a:t>
            </a:r>
          </a:p>
          <a:p>
            <a:pPr lvl="1">
              <a:buNone/>
            </a:pPr>
            <a:r>
              <a:rPr lang="en-US" b="1" i="1" dirty="0" smtClean="0">
                <a:ln/>
                <a:solidFill>
                  <a:srgbClr val="FFC000"/>
                </a:solidFill>
              </a:rPr>
              <a:t>Comprehensive  Index</a:t>
            </a:r>
            <a:endParaRPr lang="en-US" b="1" dirty="0" smtClean="0">
              <a:ln/>
              <a:solidFill>
                <a:srgbClr val="FFC000"/>
              </a:solidFill>
            </a:endParaRPr>
          </a:p>
          <a:p>
            <a:pPr lvl="1">
              <a:buNone/>
            </a:pPr>
            <a:r>
              <a:rPr lang="en-US" b="1" dirty="0" smtClean="0">
                <a:ln/>
                <a:solidFill>
                  <a:srgbClr val="FFC000"/>
                </a:solidFill>
              </a:rPr>
              <a:t>CD-ROM, </a:t>
            </a:r>
            <a:r>
              <a:rPr lang="en-US" b="1" i="1" dirty="0" smtClean="0">
                <a:ln/>
                <a:solidFill>
                  <a:srgbClr val="FFC000"/>
                </a:solidFill>
              </a:rPr>
              <a:t>Complete Published Writings</a:t>
            </a:r>
            <a:r>
              <a:rPr lang="en-US" b="1" dirty="0" smtClean="0">
                <a:ln/>
                <a:solidFill>
                  <a:srgbClr val="FFC000"/>
                </a:solidFill>
              </a:rPr>
              <a:t>, Version 3.0</a:t>
            </a:r>
          </a:p>
          <a:p>
            <a:pPr lvl="1">
              <a:buNone/>
            </a:pPr>
            <a:r>
              <a:rPr lang="en-US" b="1" dirty="0" smtClean="0">
                <a:ln/>
                <a:solidFill>
                  <a:srgbClr val="FFC000"/>
                </a:solidFill>
              </a:rPr>
              <a:t>Forthcoming CD-ROM of all unpublished materials.</a:t>
            </a:r>
          </a:p>
          <a:p>
            <a:pPr lvl="1">
              <a:buNone/>
            </a:pPr>
            <a:endParaRPr lang="en-US" b="1" dirty="0" smtClean="0">
              <a:ln/>
              <a:solidFill>
                <a:srgbClr val="FFC000"/>
              </a:solidFill>
            </a:endParaRPr>
          </a:p>
          <a:p>
            <a:pPr>
              <a:buNone/>
            </a:pPr>
            <a:r>
              <a:rPr lang="en-US" b="1" dirty="0" smtClean="0">
                <a:ln/>
                <a:solidFill>
                  <a:srgbClr val="FFC000"/>
                </a:solidFill>
              </a:rPr>
              <a:t>3.  Danger of distortion is inversely proportional to the percentage of the total data examined.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304800"/>
            <a:ext cx="7772400" cy="1143000"/>
          </a:xfrm>
        </p:spPr>
        <p:txBody>
          <a:bodyPr/>
          <a:lstStyle/>
          <a:p>
            <a:r>
              <a:rPr lang="en-US" sz="3600" smtClean="0"/>
              <a:t>Interpretational  Key</a:t>
            </a:r>
          </a:p>
        </p:txBody>
      </p:sp>
      <p:sp>
        <p:nvSpPr>
          <p:cNvPr id="1028" name="Rectangle 3"/>
          <p:cNvSpPr>
            <a:spLocks noGrp="1" noChangeArrowheads="1"/>
          </p:cNvSpPr>
          <p:nvPr>
            <p:ph type="body" sz="half" idx="1"/>
          </p:nvPr>
        </p:nvSpPr>
        <p:spPr>
          <a:xfrm>
            <a:off x="685800" y="1676400"/>
            <a:ext cx="4953000" cy="3600986"/>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dirty="0" smtClean="0">
                <a:ln/>
                <a:solidFill>
                  <a:srgbClr val="FFC000"/>
                </a:solidFill>
              </a:rPr>
              <a:t>“The testimonies themselves will be the key that will explain the messages given, as Scripture is explained by Scripture.” </a:t>
            </a:r>
          </a:p>
          <a:p>
            <a:pPr lvl="1"/>
            <a:r>
              <a:rPr lang="en-US" sz="3600" b="1" dirty="0" smtClean="0">
                <a:ln/>
                <a:solidFill>
                  <a:srgbClr val="FFC000"/>
                </a:solidFill>
              </a:rPr>
              <a:t>                   (1SM 42)</a:t>
            </a:r>
          </a:p>
        </p:txBody>
      </p:sp>
      <p:graphicFrame>
        <p:nvGraphicFramePr>
          <p:cNvPr id="1026" name="Object 4"/>
          <p:cNvGraphicFramePr>
            <a:graphicFrameLocks noGrp="1" noChangeAspect="1"/>
          </p:cNvGraphicFramePr>
          <p:nvPr>
            <p:ph type="clipArt" sz="half" idx="2"/>
          </p:nvPr>
        </p:nvGraphicFramePr>
        <p:xfrm>
          <a:off x="5939835" y="1905000"/>
          <a:ext cx="2238964" cy="4267200"/>
        </p:xfrm>
        <a:graphic>
          <a:graphicData uri="http://schemas.openxmlformats.org/presentationml/2006/ole">
            <mc:AlternateContent xmlns:mc="http://schemas.openxmlformats.org/markup-compatibility/2006">
              <mc:Choice xmlns:v="urn:schemas-microsoft-com:vml" Requires="v">
                <p:oleObj spid="_x0000_s1028" name="Clip" r:id="rId4" imgW="1395360" imgH="2658600" progId="">
                  <p:embed/>
                </p:oleObj>
              </mc:Choice>
              <mc:Fallback>
                <p:oleObj name="Clip" r:id="rId4" imgW="1395360" imgH="26586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835" y="1905000"/>
                        <a:ext cx="2238964"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30188"/>
            <a:ext cx="8382000" cy="997196"/>
          </a:xfrm>
        </p:spPr>
        <p:txBody>
          <a:bodyPr/>
          <a:lstStyle/>
          <a:p>
            <a:pPr algn="ctr"/>
            <a:r>
              <a:rPr lang="en-US" sz="3600" dirty="0" smtClean="0"/>
              <a:t>Topics on which Ellen White </a:t>
            </a:r>
            <a:br>
              <a:rPr lang="en-US" sz="3600" dirty="0" smtClean="0"/>
            </a:br>
            <a:r>
              <a:rPr lang="en-US" sz="3600" dirty="0" smtClean="0"/>
              <a:t>never wrote directly</a:t>
            </a:r>
          </a:p>
        </p:txBody>
      </p:sp>
      <p:sp>
        <p:nvSpPr>
          <p:cNvPr id="10243" name="Rectangle 3"/>
          <p:cNvSpPr>
            <a:spLocks noGrp="1" noChangeArrowheads="1"/>
          </p:cNvSpPr>
          <p:nvPr>
            <p:ph idx="1"/>
          </p:nvPr>
        </p:nvSpPr>
        <p:spPr>
          <a:xfrm>
            <a:off x="381000" y="1412875"/>
            <a:ext cx="8382000" cy="4235006"/>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1.  Cinema, Movies, and Videos</a:t>
            </a:r>
          </a:p>
          <a:p>
            <a:pPr>
              <a:buNone/>
            </a:pPr>
            <a:r>
              <a:rPr lang="en-US" b="1" dirty="0" smtClean="0">
                <a:ln/>
                <a:solidFill>
                  <a:srgbClr val="FFC000"/>
                </a:solidFill>
              </a:rPr>
              <a:t>2.  Radio</a:t>
            </a:r>
          </a:p>
          <a:p>
            <a:pPr>
              <a:buNone/>
            </a:pPr>
            <a:r>
              <a:rPr lang="en-US" b="1" dirty="0" smtClean="0">
                <a:ln/>
                <a:solidFill>
                  <a:srgbClr val="FFC000"/>
                </a:solidFill>
              </a:rPr>
              <a:t>3.  Television</a:t>
            </a:r>
          </a:p>
          <a:p>
            <a:pPr>
              <a:buNone/>
            </a:pPr>
            <a:r>
              <a:rPr lang="en-US" b="1" dirty="0" smtClean="0">
                <a:ln/>
                <a:solidFill>
                  <a:srgbClr val="FFC000"/>
                </a:solidFill>
              </a:rPr>
              <a:t>4.  Chemical/Mechanical contraception</a:t>
            </a:r>
          </a:p>
          <a:p>
            <a:pPr>
              <a:buNone/>
            </a:pPr>
            <a:r>
              <a:rPr lang="en-US" b="1" dirty="0" smtClean="0">
                <a:ln/>
                <a:solidFill>
                  <a:srgbClr val="FFC000"/>
                </a:solidFill>
              </a:rPr>
              <a:t>5.  Abortion</a:t>
            </a:r>
          </a:p>
          <a:p>
            <a:pPr>
              <a:buNone/>
            </a:pPr>
            <a:r>
              <a:rPr lang="en-US" b="1" dirty="0" smtClean="0">
                <a:ln/>
                <a:solidFill>
                  <a:srgbClr val="FFC000"/>
                </a:solidFill>
              </a:rPr>
              <a:t>6.  Cremation</a:t>
            </a:r>
          </a:p>
          <a:p>
            <a:pPr>
              <a:buNone/>
            </a:pPr>
            <a:r>
              <a:rPr lang="en-US" b="1" dirty="0" smtClean="0">
                <a:ln/>
                <a:solidFill>
                  <a:srgbClr val="FFC000"/>
                </a:solidFill>
              </a:rPr>
              <a:t>7.  Organ transplants</a:t>
            </a:r>
          </a:p>
          <a:p>
            <a:endParaRPr lang="en-US" b="1" dirty="0" smtClean="0">
              <a:ln/>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533400"/>
            <a:ext cx="7772400" cy="997196"/>
          </a:xfrm>
        </p:spPr>
        <p:txBody>
          <a:bodyPr/>
          <a:lstStyle/>
          <a:p>
            <a:pPr algn="ctr"/>
            <a:r>
              <a:rPr lang="en-US" sz="3600" b="1" dirty="0" smtClean="0"/>
              <a:t>Topics on which Ellen White </a:t>
            </a:r>
            <a:br>
              <a:rPr lang="en-US" sz="3600" b="1" dirty="0" smtClean="0"/>
            </a:br>
            <a:r>
              <a:rPr lang="en-US" sz="3600" b="1" dirty="0" smtClean="0"/>
              <a:t>wrote very little </a:t>
            </a:r>
          </a:p>
        </p:txBody>
      </p:sp>
      <p:sp>
        <p:nvSpPr>
          <p:cNvPr id="11267" name="Rectangle 3"/>
          <p:cNvSpPr>
            <a:spLocks noGrp="1" noChangeArrowheads="1"/>
          </p:cNvSpPr>
          <p:nvPr>
            <p:ph idx="1"/>
          </p:nvPr>
        </p:nvSpPr>
        <p:spPr>
          <a:xfrm>
            <a:off x="381000" y="1904999"/>
            <a:ext cx="8382000" cy="98488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en-US" b="1" dirty="0" smtClean="0">
                <a:ln/>
                <a:solidFill>
                  <a:srgbClr val="FFC000"/>
                </a:solidFill>
              </a:rPr>
              <a:t>1.  Life Insurance</a:t>
            </a:r>
          </a:p>
          <a:p>
            <a:pPr>
              <a:buNone/>
            </a:pPr>
            <a:r>
              <a:rPr lang="en-US" b="1" dirty="0" smtClean="0">
                <a:ln/>
                <a:solidFill>
                  <a:srgbClr val="FFC000"/>
                </a:solidFill>
              </a:rPr>
              <a:t>2.  Wedding Rings</a:t>
            </a:r>
          </a:p>
        </p:txBody>
      </p:sp>
      <p:pic>
        <p:nvPicPr>
          <p:cNvPr id="4" name="Picture 3" descr="life insurance.jpg"/>
          <p:cNvPicPr>
            <a:picLocks noChangeAspect="1"/>
          </p:cNvPicPr>
          <p:nvPr/>
        </p:nvPicPr>
        <p:blipFill>
          <a:blip r:embed="rId3" cstate="print"/>
          <a:stretch>
            <a:fillRect/>
          </a:stretch>
        </p:blipFill>
        <p:spPr>
          <a:xfrm>
            <a:off x="228600" y="4038600"/>
            <a:ext cx="6724650" cy="2619375"/>
          </a:xfrm>
          <a:prstGeom prst="rect">
            <a:avLst/>
          </a:prstGeom>
          <a:ln>
            <a:noFill/>
          </a:ln>
          <a:effectLst>
            <a:softEdge rad="112500"/>
          </a:effectLst>
        </p:spPr>
      </p:pic>
      <p:pic>
        <p:nvPicPr>
          <p:cNvPr id="5" name="Picture 4" descr="35-gold-wedding-rings.jpg"/>
          <p:cNvPicPr>
            <a:picLocks noChangeAspect="1"/>
          </p:cNvPicPr>
          <p:nvPr/>
        </p:nvPicPr>
        <p:blipFill>
          <a:blip r:embed="rId4" cstate="print"/>
          <a:stretch>
            <a:fillRect/>
          </a:stretch>
        </p:blipFill>
        <p:spPr>
          <a:xfrm>
            <a:off x="5943600" y="1676400"/>
            <a:ext cx="2819400" cy="222027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9">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Theme78">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heme30">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heme5">
  <a:themeElements>
    <a:clrScheme name="Gold Template Template">
      <a:dk1>
        <a:srgbClr val="000000"/>
      </a:dk1>
      <a:lt1>
        <a:srgbClr val="FFFFFF"/>
      </a:lt1>
      <a:dk2>
        <a:srgbClr val="AF8621"/>
      </a:dk2>
      <a:lt2>
        <a:srgbClr val="FFFC80"/>
      </a:lt2>
      <a:accent1>
        <a:srgbClr val="FFC000"/>
      </a:accent1>
      <a:accent2>
        <a:srgbClr val="0684A2"/>
      </a:accent2>
      <a:accent3>
        <a:srgbClr val="DF8045"/>
      </a:accent3>
      <a:accent4>
        <a:srgbClr val="919E7A"/>
      </a:accent4>
      <a:accent5>
        <a:srgbClr val="FF9929"/>
      </a:accent5>
      <a:accent6>
        <a:srgbClr val="7D3DA1"/>
      </a:accent6>
      <a:hlink>
        <a:srgbClr val="F3EB4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3.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4.xml><?xml version="1.0" encoding="utf-8"?>
<a:theme xmlns:a="http://schemas.openxmlformats.org/drawingml/2006/main" name="Theme114">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15.xml><?xml version="1.0" encoding="utf-8"?>
<a:theme xmlns:a="http://schemas.openxmlformats.org/drawingml/2006/main" name="Theme1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heme136">
  <a:themeElements>
    <a:clrScheme name="">
      <a:dk1>
        <a:srgbClr val="000066"/>
      </a:dk1>
      <a:lt1>
        <a:srgbClr val="FFFFFF"/>
      </a:lt1>
      <a:dk2>
        <a:srgbClr val="FFFFFF"/>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PPP_SNATU_TXT_New_Li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PP_SNATU_TXT_New_Li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NATU_TXT_New_Li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NATU_TXT_New_Li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NATU_TXT_New_Li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NATU_TXT_New_Li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NATU_TXT_New_Lif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NATU_TXT_New_Li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NATU_TXT_New_Li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NATU_TXT_New_Li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NATU_TXT_New_Li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NATU_TXT_New_Li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NATU_TXT_New_Lif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4">
        <a:dk1>
          <a:srgbClr val="000066"/>
        </a:dk1>
        <a:lt1>
          <a:srgbClr val="FFFFFF"/>
        </a:lt1>
        <a:dk2>
          <a:srgbClr val="0033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NATU_TXT_New_Life 16">
        <a:dk1>
          <a:srgbClr val="FFFFFF"/>
        </a:dk1>
        <a:lt1>
          <a:srgbClr val="FFFFFF"/>
        </a:lt1>
        <a:dk2>
          <a:srgbClr val="000066"/>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heme1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49">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37">
  <a:themeElements>
    <a:clrScheme name="FB-1013 print 2">
      <a:dk1>
        <a:srgbClr val="005452"/>
      </a:dk1>
      <a:lt1>
        <a:srgbClr val="A4E9FE"/>
      </a:lt1>
      <a:dk2>
        <a:srgbClr val="D00000"/>
      </a:dk2>
      <a:lt2>
        <a:srgbClr val="FFFFFF"/>
      </a:lt2>
      <a:accent1>
        <a:srgbClr val="33CCCC"/>
      </a:accent1>
      <a:accent2>
        <a:srgbClr val="00FFFF"/>
      </a:accent2>
      <a:accent3>
        <a:srgbClr val="CFF2FE"/>
      </a:accent3>
      <a:accent4>
        <a:srgbClr val="004645"/>
      </a:accent4>
      <a:accent5>
        <a:srgbClr val="ADE2E2"/>
      </a:accent5>
      <a:accent6>
        <a:srgbClr val="00E7E7"/>
      </a:accent6>
      <a:hlink>
        <a:srgbClr val="66FFCC"/>
      </a:hlink>
      <a:folHlink>
        <a:srgbClr val="0066FF"/>
      </a:folHlink>
    </a:clrScheme>
    <a:fontScheme name="FB-1013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FB-1013 print 1">
        <a:dk1>
          <a:srgbClr val="007370"/>
        </a:dk1>
        <a:lt1>
          <a:srgbClr val="A4E9FE"/>
        </a:lt1>
        <a:dk2>
          <a:srgbClr val="D00000"/>
        </a:dk2>
        <a:lt2>
          <a:srgbClr val="FFFFFF"/>
        </a:lt2>
        <a:accent1>
          <a:srgbClr val="33CCCC"/>
        </a:accent1>
        <a:accent2>
          <a:srgbClr val="00FFFF"/>
        </a:accent2>
        <a:accent3>
          <a:srgbClr val="CFF2FE"/>
        </a:accent3>
        <a:accent4>
          <a:srgbClr val="00615F"/>
        </a:accent4>
        <a:accent5>
          <a:srgbClr val="ADE2E2"/>
        </a:accent5>
        <a:accent6>
          <a:srgbClr val="00E7E7"/>
        </a:accent6>
        <a:hlink>
          <a:srgbClr val="66FFCC"/>
        </a:hlink>
        <a:folHlink>
          <a:srgbClr val="0066FF"/>
        </a:folHlink>
      </a:clrScheme>
      <a:clrMap bg1="lt1" tx1="dk1" bg2="lt2" tx2="dk2" accent1="accent1" accent2="accent2" accent3="accent3" accent4="accent4" accent5="accent5" accent6="accent6" hlink="hlink" folHlink="folHlink"/>
    </a:extraClrScheme>
    <a:extraClrScheme>
      <a:clrScheme name="FB-1013 print 2">
        <a:dk1>
          <a:srgbClr val="005452"/>
        </a:dk1>
        <a:lt1>
          <a:srgbClr val="A4E9FE"/>
        </a:lt1>
        <a:dk2>
          <a:srgbClr val="D00000"/>
        </a:dk2>
        <a:lt2>
          <a:srgbClr val="FFFFFF"/>
        </a:lt2>
        <a:accent1>
          <a:srgbClr val="33CCCC"/>
        </a:accent1>
        <a:accent2>
          <a:srgbClr val="00FFFF"/>
        </a:accent2>
        <a:accent3>
          <a:srgbClr val="CFF2FE"/>
        </a:accent3>
        <a:accent4>
          <a:srgbClr val="004645"/>
        </a:accent4>
        <a:accent5>
          <a:srgbClr val="ADE2E2"/>
        </a:accent5>
        <a:accent6>
          <a:srgbClr val="00E7E7"/>
        </a:accent6>
        <a:hlink>
          <a:srgbClr val="66FFCC"/>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77">
  <a:themeElements>
    <a:clrScheme name="">
      <a:dk1>
        <a:srgbClr val="000000"/>
      </a:dk1>
      <a:lt1>
        <a:srgbClr val="FFFFFF"/>
      </a:lt1>
      <a:dk2>
        <a:srgbClr val="B2B2B2"/>
      </a:dk2>
      <a:lt2>
        <a:srgbClr val="333333"/>
      </a:lt2>
      <a:accent1>
        <a:srgbClr val="FFFF99"/>
      </a:accent1>
      <a:accent2>
        <a:srgbClr val="FFCC99"/>
      </a:accent2>
      <a:accent3>
        <a:srgbClr val="D5D5D5"/>
      </a:accent3>
      <a:accent4>
        <a:srgbClr val="DADADA"/>
      </a:accent4>
      <a:accent5>
        <a:srgbClr val="FFFFCA"/>
      </a:accent5>
      <a:accent6>
        <a:srgbClr val="E7B98A"/>
      </a:accent6>
      <a:hlink>
        <a:srgbClr val="FF9933"/>
      </a:hlink>
      <a:folHlink>
        <a:srgbClr val="FF66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33"/>
        </a:dk1>
        <a:lt1>
          <a:srgbClr val="B2B2B2"/>
        </a:lt1>
        <a:dk2>
          <a:srgbClr val="FFFFFF"/>
        </a:dk2>
        <a:lt2>
          <a:srgbClr val="000000"/>
        </a:lt2>
        <a:accent1>
          <a:srgbClr val="FFFF99"/>
        </a:accent1>
        <a:accent2>
          <a:srgbClr val="FFCC99"/>
        </a:accent2>
        <a:accent3>
          <a:srgbClr val="D5D5D5"/>
        </a:accent3>
        <a:accent4>
          <a:srgbClr val="2A2A2A"/>
        </a:accent4>
        <a:accent5>
          <a:srgbClr val="FFFFCA"/>
        </a:accent5>
        <a:accent6>
          <a:srgbClr val="E7B98A"/>
        </a:accent6>
        <a:hlink>
          <a:srgbClr val="FF9933"/>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34">
  <a:themeElements>
    <a:clrScheme name="PPP_SBUSC_PRT_Keyboard_Help 15">
      <a:dk1>
        <a:srgbClr val="808080"/>
      </a:dk1>
      <a:lt1>
        <a:srgbClr val="FFFFFF"/>
      </a:lt1>
      <a:dk2>
        <a:srgbClr val="B2B2B2"/>
      </a:dk2>
      <a:lt2>
        <a:srgbClr val="FFCC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fontScheme name="PPP_SBUSC_PRT_Keyboard_Hel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BUSC_PRT_Keyboard_Hel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BUSC_PRT_Keyboard_Hel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BUSC_PRT_Keyboard_Hel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BUSC_PRT_Keyboard_Hel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BUSC_PRT_Keyboard_Hel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BUSC_PRT_Keyboard_Hel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BUSC_PRT_Keyboard_Hel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BUSC_PRT_Keyboard_Hel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BUSC_PRT_Keyboard_Hel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BUSC_PRT_Keyboard_Hel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BUSC_PRT_Keyboard_Hel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BUSC_PRT_Keyboard_Help 13">
        <a:dk1>
          <a:srgbClr val="000000"/>
        </a:dk1>
        <a:lt1>
          <a:srgbClr val="B2B2B2"/>
        </a:lt1>
        <a:dk2>
          <a:srgbClr val="000000"/>
        </a:dk2>
        <a:lt2>
          <a:srgbClr val="808080"/>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BUSC_PRT_Keyboard_Help 14">
        <a:dk1>
          <a:srgbClr val="808080"/>
        </a:dk1>
        <a:lt1>
          <a:srgbClr val="FFFFFF"/>
        </a:lt1>
        <a:dk2>
          <a:srgbClr val="B2B2B2"/>
        </a:dk2>
        <a:lt2>
          <a:srgbClr val="CCECFF"/>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PP_SBUSC_PRT_Keyboard_Help 15">
        <a:dk1>
          <a:srgbClr val="808080"/>
        </a:dk1>
        <a:lt1>
          <a:srgbClr val="FFFFFF"/>
        </a:lt1>
        <a:dk2>
          <a:srgbClr val="B2B2B2"/>
        </a:dk2>
        <a:lt2>
          <a:srgbClr val="FFCC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3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Bookman Old Style"/>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heme77">
  <a:themeElements>
    <a:clrScheme name="">
      <a:dk1>
        <a:srgbClr val="000000"/>
      </a:dk1>
      <a:lt1>
        <a:srgbClr val="FFFFFF"/>
      </a:lt1>
      <a:dk2>
        <a:srgbClr val="B2B2B2"/>
      </a:dk2>
      <a:lt2>
        <a:srgbClr val="333333"/>
      </a:lt2>
      <a:accent1>
        <a:srgbClr val="FFFF99"/>
      </a:accent1>
      <a:accent2>
        <a:srgbClr val="FFCC99"/>
      </a:accent2>
      <a:accent3>
        <a:srgbClr val="D5D5D5"/>
      </a:accent3>
      <a:accent4>
        <a:srgbClr val="DADADA"/>
      </a:accent4>
      <a:accent5>
        <a:srgbClr val="FFFFCA"/>
      </a:accent5>
      <a:accent6>
        <a:srgbClr val="E7B98A"/>
      </a:accent6>
      <a:hlink>
        <a:srgbClr val="FF9933"/>
      </a:hlink>
      <a:folHlink>
        <a:srgbClr val="FF66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33"/>
        </a:dk1>
        <a:lt1>
          <a:srgbClr val="B2B2B2"/>
        </a:lt1>
        <a:dk2>
          <a:srgbClr val="FFFFFF"/>
        </a:dk2>
        <a:lt2>
          <a:srgbClr val="000000"/>
        </a:lt2>
        <a:accent1>
          <a:srgbClr val="FFFF99"/>
        </a:accent1>
        <a:accent2>
          <a:srgbClr val="FFCC99"/>
        </a:accent2>
        <a:accent3>
          <a:srgbClr val="D5D5D5"/>
        </a:accent3>
        <a:accent4>
          <a:srgbClr val="2A2A2A"/>
        </a:accent4>
        <a:accent5>
          <a:srgbClr val="FFFFCA"/>
        </a:accent5>
        <a:accent6>
          <a:srgbClr val="E7B98A"/>
        </a:accent6>
        <a:hlink>
          <a:srgbClr val="FF9933"/>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eme139">
  <a:themeElements>
    <a:clrScheme name="Office Them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Office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Office Them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Office Them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Office Them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Office Them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Office Them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Theme9</Template>
  <TotalTime>1581</TotalTime>
  <Words>3029</Words>
  <Application>Microsoft Office PowerPoint</Application>
  <PresentationFormat>On-screen Show (4:3)</PresentationFormat>
  <Paragraphs>261</Paragraphs>
  <Slides>59</Slides>
  <Notes>59</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59</vt:i4>
      </vt:variant>
    </vt:vector>
  </HeadingPairs>
  <TitlesOfParts>
    <vt:vector size="78" baseType="lpstr">
      <vt:lpstr>Theme9</vt:lpstr>
      <vt:lpstr>White with Courier font for code slides</vt:lpstr>
      <vt:lpstr>Theme49</vt:lpstr>
      <vt:lpstr>Theme137</vt:lpstr>
      <vt:lpstr>Theme77</vt:lpstr>
      <vt:lpstr>Theme134</vt:lpstr>
      <vt:lpstr>Theme35</vt:lpstr>
      <vt:lpstr>1_Theme77</vt:lpstr>
      <vt:lpstr>Theme139</vt:lpstr>
      <vt:lpstr>Theme78</vt:lpstr>
      <vt:lpstr>Theme30</vt:lpstr>
      <vt:lpstr>Theme5</vt:lpstr>
      <vt:lpstr>1_White with Courier font for code slides</vt:lpstr>
      <vt:lpstr>Theme114</vt:lpstr>
      <vt:lpstr>Theme112</vt:lpstr>
      <vt:lpstr>Theme136</vt:lpstr>
      <vt:lpstr>Theme140</vt:lpstr>
      <vt:lpstr>Deluxe</vt:lpstr>
      <vt:lpstr>Clip</vt:lpstr>
      <vt:lpstr>PowerPoint Presentation</vt:lpstr>
      <vt:lpstr>Hermeneutical Check List</vt:lpstr>
      <vt:lpstr>This Lecture: All Available Data</vt:lpstr>
      <vt:lpstr>Wide Reading;  All Available Data</vt:lpstr>
      <vt:lpstr>Why It’s So Important to Read Widely, even “All She Wrote”  on a Topic</vt:lpstr>
      <vt:lpstr>PowerPoint Presentation</vt:lpstr>
      <vt:lpstr>Interpretational  Key</vt:lpstr>
      <vt:lpstr>Topics on which Ellen White  never wrote directly</vt:lpstr>
      <vt:lpstr>Topics on which Ellen White  wrote very little </vt:lpstr>
      <vt:lpstr>Topics which Ellen White  wrote a great deal</vt:lpstr>
      <vt:lpstr>Case Study:  Did Ellen White teach that Adventists should not eat eggs?</vt:lpstr>
      <vt:lpstr>PowerPoint Presentation</vt:lpstr>
      <vt:lpstr>Letter to Brother and Sister E (1869)</vt:lpstr>
      <vt:lpstr>The Story of D. H. Kress, M.D.</vt:lpstr>
      <vt:lpstr>Ellen White’s Emergency Counsel  Letter 37, May 1901</vt:lpstr>
      <vt:lpstr>Letter 37, 1901, continued</vt:lpstr>
      <vt:lpstr>Letter 37, 1901, continued</vt:lpstr>
      <vt:lpstr>Dr. Kress’s Reply to Ellen White June 28, 1901</vt:lpstr>
      <vt:lpstr>Dr. Kress’s Reply to Ellen White June 28, 1901</vt:lpstr>
      <vt:lpstr>The Rest of the Story-- 43 Years Later</vt:lpstr>
      <vt:lpstr>D. H. Kress, unpublished MS,  January 1944, continued</vt:lpstr>
      <vt:lpstr>D. H. Kress, unpublished MS,  January 1944, continued</vt:lpstr>
      <vt:lpstr>D. H. Kress, unpublished MS,  January 1944, continued</vt:lpstr>
      <vt:lpstr>Why then the warning  to Brother and Sister E?</vt:lpstr>
      <vt:lpstr>Why the warning to Brother and Sister E?</vt:lpstr>
      <vt:lpstr>For Those in Different Situations She Gave Different Counsel </vt:lpstr>
      <vt:lpstr>Who May NEED to Use Eggs?</vt:lpstr>
      <vt:lpstr>Who Should Use Few or No Eggs?</vt:lpstr>
      <vt:lpstr>A Prediction and a Promise</vt:lpstr>
      <vt:lpstr>“The Time Will Come”</vt:lpstr>
      <vt:lpstr>Has that Time Come?</vt:lpstr>
      <vt:lpstr>A Personal Decision</vt:lpstr>
      <vt:lpstr>Factors to Consider</vt:lpstr>
      <vt:lpstr>If You Decide to Change,  Expect Some Struggle</vt:lpstr>
      <vt:lpstr>A Second Case Study</vt:lpstr>
      <vt:lpstr>Dessert Problem #1: Excessive Use of Sugar </vt:lpstr>
      <vt:lpstr>Excessive Use of Sugar Dessert Problem #1, continued</vt:lpstr>
      <vt:lpstr>Excessive Use of Sugar Dessert Problem #1, continued</vt:lpstr>
      <vt:lpstr>Dessert Problem #2: Milk, Eggs, and Sugar in Combination</vt:lpstr>
      <vt:lpstr>Dessert Problem #2, continued Milk, Eggs, and Sugar in Combination</vt:lpstr>
      <vt:lpstr>Dessert Problem #2, continued Milk, Eggs, and Sugar in Combination</vt:lpstr>
      <vt:lpstr>PowerPoint Presentation</vt:lpstr>
      <vt:lpstr>Oxidized Cholesterol</vt:lpstr>
      <vt:lpstr>What Foods Contain  Oxidized Cholesterol? </vt:lpstr>
      <vt:lpstr>Oxidized Cholesterol, continued</vt:lpstr>
      <vt:lpstr>So--Should desserts be banned?</vt:lpstr>
      <vt:lpstr>The Case of Husband B 2T 378-379</vt:lpstr>
      <vt:lpstr>Ellen White’s Counsel  to Save the Life of Mrs. B</vt:lpstr>
      <vt:lpstr>Ellen White’s Counsel  to Save the Life of Mrs. B</vt:lpstr>
      <vt:lpstr>PowerPoint Presentation</vt:lpstr>
      <vt:lpstr>PowerPoint Presentation</vt:lpstr>
      <vt:lpstr>Balanced View of Desserts, continued</vt:lpstr>
      <vt:lpstr>Balanced view of desserts, continued</vt:lpstr>
      <vt:lpstr>Balanced View of Desserts, continued</vt:lpstr>
      <vt:lpstr>Advice of S. P. S. Edwards, M.D.</vt:lpstr>
      <vt:lpstr>S. P. S. Edwards, quoting EGW</vt:lpstr>
      <vt:lpstr>PowerPoint Presentation</vt:lpstr>
      <vt:lpstr>AcknowledgementS</vt:lpstr>
      <vt:lpstr>Additional Sources</vt:lpstr>
    </vt:vector>
  </TitlesOfParts>
  <Company>SDA Theological Seminary,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Eric Stubbert</dc:creator>
  <cp:lastModifiedBy>Nickeilia</cp:lastModifiedBy>
  <cp:revision>85</cp:revision>
  <dcterms:created xsi:type="dcterms:W3CDTF">2000-03-23T19:01:13Z</dcterms:created>
  <dcterms:modified xsi:type="dcterms:W3CDTF">2012-02-11T00:25:18Z</dcterms:modified>
</cp:coreProperties>
</file>