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4" r:id="rId1"/>
    <p:sldMasterId id="2147483928" r:id="rId2"/>
    <p:sldMasterId id="2147483930" r:id="rId3"/>
    <p:sldMasterId id="2147483942" r:id="rId4"/>
    <p:sldMasterId id="2147483954" r:id="rId5"/>
    <p:sldMasterId id="2147483966" r:id="rId6"/>
    <p:sldMasterId id="2147483990" r:id="rId7"/>
    <p:sldMasterId id="2147484002" r:id="rId8"/>
    <p:sldMasterId id="2147484014" r:id="rId9"/>
  </p:sldMasterIdLst>
  <p:notesMasterIdLst>
    <p:notesMasterId r:id="rId61"/>
  </p:notesMasterIdLst>
  <p:handoutMasterIdLst>
    <p:handoutMasterId r:id="rId62"/>
  </p:handoutMasterIdLst>
  <p:sldIdLst>
    <p:sldId id="329" r:id="rId10"/>
    <p:sldId id="260" r:id="rId11"/>
    <p:sldId id="263" r:id="rId12"/>
    <p:sldId id="319" r:id="rId13"/>
    <p:sldId id="322" r:id="rId14"/>
    <p:sldId id="266" r:id="rId15"/>
    <p:sldId id="267" r:id="rId16"/>
    <p:sldId id="268" r:id="rId17"/>
    <p:sldId id="328" r:id="rId18"/>
    <p:sldId id="269" r:id="rId19"/>
    <p:sldId id="323"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2" r:id="rId42"/>
    <p:sldId id="293" r:id="rId43"/>
    <p:sldId id="294" r:id="rId44"/>
    <p:sldId id="295" r:id="rId45"/>
    <p:sldId id="324" r:id="rId46"/>
    <p:sldId id="317" r:id="rId47"/>
    <p:sldId id="296" r:id="rId48"/>
    <p:sldId id="297" r:id="rId49"/>
    <p:sldId id="298" r:id="rId50"/>
    <p:sldId id="299" r:id="rId51"/>
    <p:sldId id="300" r:id="rId52"/>
    <p:sldId id="301" r:id="rId53"/>
    <p:sldId id="302" r:id="rId54"/>
    <p:sldId id="303" r:id="rId55"/>
    <p:sldId id="325" r:id="rId56"/>
    <p:sldId id="326" r:id="rId57"/>
    <p:sldId id="313" r:id="rId58"/>
    <p:sldId id="314" r:id="rId59"/>
    <p:sldId id="318" r:id="rId60"/>
  </p:sldIdLst>
  <p:sldSz cx="9144000" cy="6858000" type="screen4x3"/>
  <p:notesSz cx="6858000" cy="9144000"/>
  <p:defaultTextStyle>
    <a:defPPr>
      <a:defRPr lang="en-US"/>
    </a:defPPr>
    <a:lvl1pPr algn="l" rtl="0" fontAlgn="base">
      <a:spcBef>
        <a:spcPct val="0"/>
      </a:spcBef>
      <a:spcAft>
        <a:spcPct val="0"/>
      </a:spcAft>
      <a:defRPr sz="3200" kern="1200">
        <a:solidFill>
          <a:srgbClr val="FFFF00"/>
        </a:solidFill>
        <a:latin typeface="Times New Roman" pitchFamily="18" charset="0"/>
        <a:ea typeface="ＭＳ Ｐゴシック" pitchFamily="-65" charset="-128"/>
        <a:cs typeface="+mn-cs"/>
      </a:defRPr>
    </a:lvl1pPr>
    <a:lvl2pPr marL="457200" algn="l" rtl="0" fontAlgn="base">
      <a:spcBef>
        <a:spcPct val="0"/>
      </a:spcBef>
      <a:spcAft>
        <a:spcPct val="0"/>
      </a:spcAft>
      <a:defRPr sz="3200" kern="1200">
        <a:solidFill>
          <a:srgbClr val="FFFF00"/>
        </a:solidFill>
        <a:latin typeface="Times New Roman" pitchFamily="18" charset="0"/>
        <a:ea typeface="ＭＳ Ｐゴシック" pitchFamily="-65" charset="-128"/>
        <a:cs typeface="+mn-cs"/>
      </a:defRPr>
    </a:lvl2pPr>
    <a:lvl3pPr marL="914400" algn="l" rtl="0" fontAlgn="base">
      <a:spcBef>
        <a:spcPct val="0"/>
      </a:spcBef>
      <a:spcAft>
        <a:spcPct val="0"/>
      </a:spcAft>
      <a:defRPr sz="3200" kern="1200">
        <a:solidFill>
          <a:srgbClr val="FFFF00"/>
        </a:solidFill>
        <a:latin typeface="Times New Roman" pitchFamily="18" charset="0"/>
        <a:ea typeface="ＭＳ Ｐゴシック" pitchFamily="-65" charset="-128"/>
        <a:cs typeface="+mn-cs"/>
      </a:defRPr>
    </a:lvl3pPr>
    <a:lvl4pPr marL="1371600" algn="l" rtl="0" fontAlgn="base">
      <a:spcBef>
        <a:spcPct val="0"/>
      </a:spcBef>
      <a:spcAft>
        <a:spcPct val="0"/>
      </a:spcAft>
      <a:defRPr sz="3200" kern="1200">
        <a:solidFill>
          <a:srgbClr val="FFFF00"/>
        </a:solidFill>
        <a:latin typeface="Times New Roman" pitchFamily="18" charset="0"/>
        <a:ea typeface="ＭＳ Ｐゴシック" pitchFamily="-65" charset="-128"/>
        <a:cs typeface="+mn-cs"/>
      </a:defRPr>
    </a:lvl4pPr>
    <a:lvl5pPr marL="1828800" algn="l" rtl="0" fontAlgn="base">
      <a:spcBef>
        <a:spcPct val="0"/>
      </a:spcBef>
      <a:spcAft>
        <a:spcPct val="0"/>
      </a:spcAft>
      <a:defRPr sz="3200" kern="1200">
        <a:solidFill>
          <a:srgbClr val="FFFF00"/>
        </a:solidFill>
        <a:latin typeface="Times New Roman" pitchFamily="18" charset="0"/>
        <a:ea typeface="ＭＳ Ｐゴシック" pitchFamily="-65" charset="-128"/>
        <a:cs typeface="+mn-cs"/>
      </a:defRPr>
    </a:lvl5pPr>
    <a:lvl6pPr marL="2286000" algn="l" defTabSz="914400" rtl="0" eaLnBrk="1" latinLnBrk="0" hangingPunct="1">
      <a:defRPr sz="3200" kern="1200">
        <a:solidFill>
          <a:srgbClr val="FFFF00"/>
        </a:solidFill>
        <a:latin typeface="Times New Roman" pitchFamily="18" charset="0"/>
        <a:ea typeface="ＭＳ Ｐゴシック" pitchFamily="-65" charset="-128"/>
        <a:cs typeface="+mn-cs"/>
      </a:defRPr>
    </a:lvl6pPr>
    <a:lvl7pPr marL="2743200" algn="l" defTabSz="914400" rtl="0" eaLnBrk="1" latinLnBrk="0" hangingPunct="1">
      <a:defRPr sz="3200" kern="1200">
        <a:solidFill>
          <a:srgbClr val="FFFF00"/>
        </a:solidFill>
        <a:latin typeface="Times New Roman" pitchFamily="18" charset="0"/>
        <a:ea typeface="ＭＳ Ｐゴシック" pitchFamily="-65" charset="-128"/>
        <a:cs typeface="+mn-cs"/>
      </a:defRPr>
    </a:lvl7pPr>
    <a:lvl8pPr marL="3200400" algn="l" defTabSz="914400" rtl="0" eaLnBrk="1" latinLnBrk="0" hangingPunct="1">
      <a:defRPr sz="3200" kern="1200">
        <a:solidFill>
          <a:srgbClr val="FFFF00"/>
        </a:solidFill>
        <a:latin typeface="Times New Roman" pitchFamily="18" charset="0"/>
        <a:ea typeface="ＭＳ Ｐゴシック" pitchFamily="-65" charset="-128"/>
        <a:cs typeface="+mn-cs"/>
      </a:defRPr>
    </a:lvl8pPr>
    <a:lvl9pPr marL="3657600" algn="l" defTabSz="914400" rtl="0" eaLnBrk="1" latinLnBrk="0" hangingPunct="1">
      <a:defRPr sz="3200" kern="1200">
        <a:solidFill>
          <a:srgbClr val="FFFF00"/>
        </a:solidFill>
        <a:latin typeface="Times New Roman" pitchFamily="18"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0099CC"/>
    <a:srgbClr val="FF9966"/>
    <a:srgbClr val="CC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782"/>
    </p:cViewPr>
  </p:sorterViewPr>
  <p:notesViewPr>
    <p:cSldViewPr>
      <p:cViewPr varScale="1">
        <p:scale>
          <a:sx n="38" d="100"/>
          <a:sy n="38" d="100"/>
        </p:scale>
        <p:origin x="-14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300D434-9711-4826-94A3-C7A13466EA23}" type="datetime1">
              <a:rPr lang="en-US"/>
              <a:pPr>
                <a:defRPr/>
              </a:pPr>
              <a:t>2/10/2012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87535D3-6136-48F4-A57B-2012F460B25E}" type="slidenum">
              <a:rPr lang="en-US"/>
              <a:pPr>
                <a:defRPr/>
              </a:pPr>
              <a:t>‹#›</a:t>
            </a:fld>
            <a:endParaRPr lang="en-US"/>
          </a:p>
        </p:txBody>
      </p:sp>
    </p:spTree>
    <p:extLst>
      <p:ext uri="{BB962C8B-B14F-4D97-AF65-F5344CB8AC3E}">
        <p14:creationId xmlns:p14="http://schemas.microsoft.com/office/powerpoint/2010/main" val="979950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20000"/>
              </a:spcBef>
              <a:buFontTx/>
              <a:buChar char=" "/>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buFontTx/>
              <a:buChar char=" "/>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20000"/>
              </a:spcBef>
              <a:buFontTx/>
              <a:buChar char=" "/>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buFontTx/>
              <a:buChar char=" "/>
              <a:defRPr sz="1200"/>
            </a:lvl1pPr>
          </a:lstStyle>
          <a:p>
            <a:pPr>
              <a:defRPr/>
            </a:pPr>
            <a:fld id="{AC97C622-9638-4387-A7B9-321F58BB2AE3}" type="slidenum">
              <a:rPr lang="en-US"/>
              <a:pPr>
                <a:defRPr/>
              </a:pPr>
              <a:t>‹#›</a:t>
            </a:fld>
            <a:endParaRPr lang="en-US"/>
          </a:p>
        </p:txBody>
      </p:sp>
    </p:spTree>
    <p:extLst>
      <p:ext uri="{BB962C8B-B14F-4D97-AF65-F5344CB8AC3E}">
        <p14:creationId xmlns:p14="http://schemas.microsoft.com/office/powerpoint/2010/main" val="2809779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97C622-9638-4387-A7B9-321F58BB2AE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424C021-8359-48AF-B759-748EC8D13F40}" type="slidenum">
              <a:rPr lang="en-US" smtClean="0"/>
              <a:pPr/>
              <a:t>10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9743710-7816-46C7-8688-221C56B3E138}" type="slidenum">
              <a:rPr lang="en-US" smtClean="0"/>
              <a:pPr/>
              <a:t>11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9032810-5582-4078-9BD6-E337115E4BC4}" type="slidenum">
              <a:rPr lang="en-US" smtClean="0"/>
              <a:pPr/>
              <a:t>12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5C1E190-58C1-4452-A114-D78D759A9F40}" type="slidenum">
              <a:rPr lang="en-US" smtClean="0"/>
              <a:pPr/>
              <a:t>13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D82EEF6-3513-4DC7-BBCD-9D6BC9BA5746}" type="slidenum">
              <a:rPr lang="en-US" smtClean="0"/>
              <a:pPr/>
              <a:t>14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91E96C6-5394-454C-B638-F1B9C875DC9A}" type="slidenum">
              <a:rPr lang="en-US" smtClean="0"/>
              <a:pPr/>
              <a:t>15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B03310B-C9DE-4BA6-B4EB-F2E0B4F5EB3E}" type="slidenum">
              <a:rPr lang="en-US" smtClean="0"/>
              <a:pPr/>
              <a:t>16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A2BC88B-A844-44BB-B8F1-446EF7154263}" type="slidenum">
              <a:rPr lang="en-US" smtClean="0"/>
              <a:pPr/>
              <a:t>17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342C079-71DA-4097-A263-2119546C96A7}" type="slidenum">
              <a:rPr lang="en-US" smtClean="0"/>
              <a:pPr/>
              <a:t>18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962A0C9-E16C-44A3-9AB9-74FB6C124FF1}" type="slidenum">
              <a:rPr lang="en-US" smtClean="0"/>
              <a:pPr/>
              <a:t>19</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FF74690-2A2D-48A1-881C-4BEE557B5A8C}" type="slidenum">
              <a:rPr lang="en-US" smtClean="0"/>
              <a:pPr/>
              <a:t>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501E06A-5934-428A-B4B9-BE8D33BF65F8}" type="slidenum">
              <a:rPr lang="en-US" smtClean="0"/>
              <a:pPr/>
              <a:t>20</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4BA0017-D027-40A9-89AA-A6F912332BC2}"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E776A67-44D7-445F-8AE1-0586E7F8D367}" type="slidenum">
              <a:rPr lang="en-US" smtClean="0"/>
              <a:pPr/>
              <a:t>22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26BDF2A-90CF-41C3-9A15-7D60A231E9E7}" type="slidenum">
              <a:rPr lang="en-US" smtClean="0"/>
              <a:pPr/>
              <a:t>23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382D621-358E-4140-9BCB-40FD17E1548E}" type="slidenum">
              <a:rPr lang="en-US" smtClean="0"/>
              <a:pPr/>
              <a:t>24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D7C0024-C98F-4C54-BE10-6F62D253110E}" type="slidenum">
              <a:rPr lang="en-US" smtClean="0"/>
              <a:pPr/>
              <a:t>25</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B959713-58D1-488C-B003-531C7EE25DF2}" type="slidenum">
              <a:rPr lang="en-US" smtClean="0"/>
              <a:pPr/>
              <a:t>26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8A2EB92-D248-49A4-B46F-890A10B6A0E2}" type="slidenum">
              <a:rPr lang="en-US" smtClean="0"/>
              <a:pPr/>
              <a:t>27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743DDDC-50AE-4CBD-BCA4-D421DEF2FD9C}" type="slidenum">
              <a:rPr lang="en-US" smtClean="0"/>
              <a:pPr/>
              <a:t>28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DE360F9-AC1B-4DD9-AA20-FBEAE2630CBF}" type="slidenum">
              <a:rPr lang="en-US" smtClean="0"/>
              <a:pPr/>
              <a:t>29</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068B6B9-FEB5-454D-923E-136E506ACFF1}" type="slidenum">
              <a:rPr lang="en-US" smtClean="0"/>
              <a:pPr/>
              <a:t>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BEC19B5-BD22-4288-9A07-1E88E37D8E7A}" type="slidenum">
              <a:rPr lang="en-US" smtClean="0"/>
              <a:pPr/>
              <a:t>30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1C3F99C-E5DE-471E-A349-ECE532089E9D}" type="slidenum">
              <a:rPr lang="en-US" smtClean="0"/>
              <a:pPr/>
              <a:t>31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95BE1ED-DBC4-459C-9A40-ABF0FAD89945}" type="slidenum">
              <a:rPr lang="en-US" smtClean="0"/>
              <a:pPr/>
              <a:t>32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04C6BA3-EA5B-4FCB-8B13-68ED54B5FCF8}" type="slidenum">
              <a:rPr lang="en-US" smtClean="0"/>
              <a:pPr/>
              <a:t>33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A846C17-66CB-4F3F-A219-93EF9331D660}" type="slidenum">
              <a:rPr lang="en-US" smtClean="0"/>
              <a:pPr/>
              <a:t>34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A42C63F-501C-40E4-9F70-BEEC0153EDBF}" type="slidenum">
              <a:rPr lang="en-US" smtClean="0"/>
              <a:pPr/>
              <a:t>35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359B478-05D7-48CD-859F-258636FA71EA}" type="slidenum">
              <a:rPr lang="en-US" smtClean="0"/>
              <a:pPr/>
              <a:t>36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7EF64AC-85A4-4E5C-A1DB-1B31BF7F3522}" type="slidenum">
              <a:rPr lang="en-US" smtClean="0"/>
              <a:pPr/>
              <a:t>37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FC809C3-B1A8-4F2D-90DD-C26DD1568A3F}" type="slidenum">
              <a:rPr lang="en-US" smtClean="0"/>
              <a:pPr/>
              <a:t>38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69032F4-0E0F-4C94-A597-39348B849988}" type="slidenum">
              <a:rPr lang="en-US" smtClean="0"/>
              <a:pPr/>
              <a:t>39</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90363BF-3520-4CCF-B824-A8355BCEF20D}" type="slidenum">
              <a:rPr lang="en-US" smtClean="0"/>
              <a:pPr/>
              <a:t>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3775292-819D-4595-8087-140838E800E5}" type="slidenum">
              <a:rPr lang="en-US" smtClean="0"/>
              <a:pPr/>
              <a:t>40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C9DCD3B-C82A-4874-A0D0-6BF5BEC3D49B}" type="slidenum">
              <a:rPr lang="en-US" smtClean="0"/>
              <a:pPr/>
              <a:t>41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BCB1929-BCC0-4050-9724-C34E5D61949D}" type="slidenum">
              <a:rPr lang="en-US" smtClean="0"/>
              <a:pPr/>
              <a:t>42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4B521EF-5448-40BA-8848-D953CC576947}" type="slidenum">
              <a:rPr lang="en-US" smtClean="0"/>
              <a:pPr/>
              <a:t>43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933A85A-168A-4ACA-9BAF-F1DFD58A32F3}" type="slidenum">
              <a:rPr lang="en-US" smtClean="0"/>
              <a:pPr/>
              <a:t>44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210DAE5-1805-481F-B499-FE42AA6D6150}" type="slidenum">
              <a:rPr lang="en-US" smtClean="0"/>
              <a:pPr/>
              <a:t>45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33936EF-8308-457B-B689-F9DB0437E4B8}" type="slidenum">
              <a:rPr lang="en-US" smtClean="0"/>
              <a:pPr/>
              <a:t>46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47C38A9-6A97-40C3-873E-B8C5FB9FFD2E}" type="slidenum">
              <a:rPr lang="en-US" smtClean="0"/>
              <a:pPr/>
              <a:t>47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17448A5-F5B5-4190-A903-19DEA59253B1}" type="slidenum">
              <a:rPr lang="en-US" smtClean="0"/>
              <a:pPr/>
              <a:t>48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3E8F581-4ED8-4F9C-BE14-DA77A21A11AC}" type="slidenum">
              <a:rPr lang="en-US" smtClean="0"/>
              <a:pPr/>
              <a:t>49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A9BC7A1-37F1-45DC-AF33-634791878B1B}"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C6C78EA-2FB9-4EC9-8DB6-F2C52EFA52FA}" type="slidenum">
              <a:rPr lang="en-US" smtClean="0"/>
              <a:pPr/>
              <a:t>50</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5D4BEC4-8E02-4083-9B4F-F857596DA19B}" type="slidenum">
              <a:rPr lang="en-US" smtClean="0"/>
              <a:pPr/>
              <a:t>51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3E4FE5B-1456-4F28-A8E2-383484D1DB9E}" type="slidenum">
              <a:rPr lang="en-US" smtClean="0"/>
              <a:pPr/>
              <a:t>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225515C-B8D5-42E2-B783-8F6DB94FBE65}" type="slidenum">
              <a:rPr lang="en-US" smtClean="0"/>
              <a:pPr/>
              <a:t>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32CACDA-C635-4F59-9EA5-96691571DE02}" type="slidenum">
              <a:rPr lang="en-US" smtClean="0"/>
              <a:pPr/>
              <a:t>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BFEC0A8-C4C7-411D-86C2-81FDC7415E0D}" type="slidenum">
              <a:rPr lang="en-US" smtClean="0"/>
              <a:pPr/>
              <a:t>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ChangeArrowheads="1"/>
          </p:cNvSpPr>
          <p:nvPr userDrawn="1"/>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endParaRPr lang="en-US" sz="1600">
              <a:solidFill>
                <a:srgbClr val="FFFFFF"/>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DBBD84BC-B371-445C-B77F-7B3CAF7AF473}" type="slidenum">
              <a:rPr lang="en-US" sz="1600">
                <a:solidFill>
                  <a:srgbClr val="FFFFFF"/>
                </a:solidFill>
              </a:rPr>
              <a:pPr algn="ctr">
                <a:defRPr/>
              </a:pPr>
              <a:t>‹#›</a:t>
            </a:fld>
            <a:endParaRPr lang="en-US" sz="1600">
              <a:solidFill>
                <a:srgbClr val="FFFFFF"/>
              </a:solidFill>
            </a:endParaRPr>
          </a:p>
        </p:txBody>
      </p:sp>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a:p>
        </p:txBody>
      </p:sp>
      <p:sp>
        <p:nvSpPr>
          <p:cNvPr id="6"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DA2865-96B9-41D7-8897-2A02DBEC3C66}"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07A60-F620-4A80-A400-59849147EBD8}" type="slidenum">
              <a:rPr lang="en-US" smtClean="0"/>
              <a:pPr/>
              <a:t>‹#›</a:t>
            </a:fld>
            <a:endParaRPr lang="en-US"/>
          </a:p>
        </p:txBody>
      </p:sp>
      <p:sp>
        <p:nvSpPr>
          <p:cNvPr id="7" name="Rectangle 6"/>
          <p:cNvSpPr>
            <a:spLocks noChangeArrowheads="1"/>
          </p:cNvSpPr>
          <p:nvPr userDrawn="1"/>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2865-96B9-41D7-8897-2A02DBEC3C66}"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07A60-F620-4A80-A400-59849147EBD8}" type="slidenum">
              <a:rPr lang="en-US" smtClean="0"/>
              <a:pPr/>
              <a:t>‹#›</a:t>
            </a:fld>
            <a:endParaRPr lang="en-US"/>
          </a:p>
        </p:txBody>
      </p:sp>
      <p:sp>
        <p:nvSpPr>
          <p:cNvPr id="7"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4F10B54D-3C09-4863-8388-9EFCDE657F50}"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A2865-96B9-41D7-8897-2A02DBEC3C66}"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07A60-F620-4A80-A400-59849147EBD8}" type="slidenum">
              <a:rPr lang="en-US" smtClean="0"/>
              <a:pPr/>
              <a:t>‹#›</a:t>
            </a:fld>
            <a:endParaRPr lang="en-US"/>
          </a:p>
        </p:txBody>
      </p:sp>
    </p:spTree>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A2865-96B9-41D7-8897-2A02DBEC3C66}"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07A60-F620-4A80-A400-59849147EBD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A2865-96B9-41D7-8897-2A02DBEC3C66}"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07A60-F620-4A80-A400-59849147EBD8}" type="slidenum">
              <a:rPr lang="en-US" smtClean="0"/>
              <a:pPr/>
              <a:t>‹#›</a:t>
            </a:fld>
            <a:endParaRPr lang="en-US"/>
          </a:p>
        </p:txBody>
      </p:sp>
      <p:sp>
        <p:nvSpPr>
          <p:cNvPr id="10" name="Slide Number Placeholder 22"/>
          <p:cNvSpPr txBox="1">
            <a:spLocks/>
          </p:cNvSpPr>
          <p:nvPr userDrawn="1"/>
        </p:nvSpPr>
        <p:spPr>
          <a:xfrm>
            <a:off x="4267200" y="6324600"/>
            <a:ext cx="609600" cy="441325"/>
          </a:xfrm>
          <a:prstGeom prst="rect">
            <a:avLst/>
          </a:prstGeom>
        </p:spPr>
        <p:txBody>
          <a:bodyPr lIns="45720" rIns="45720" anchor="ctr">
            <a:normAutofit/>
          </a:bodyPr>
          <a:lstStyle/>
          <a:p>
            <a:pPr algn="ctr">
              <a:defRPr/>
            </a:pPr>
            <a:fld id="{0F8EB0CC-1614-4F14-99CF-F42EB9B927EE}"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A2865-96B9-41D7-8897-2A02DBEC3C66}"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07A60-F620-4A80-A400-59849147EBD8}" type="slidenum">
              <a:rPr lang="en-US" smtClean="0"/>
              <a:pPr/>
              <a:t>‹#›</a:t>
            </a:fld>
            <a:endParaRPr lang="en-US"/>
          </a:p>
        </p:txBody>
      </p:sp>
      <p:sp>
        <p:nvSpPr>
          <p:cNvPr id="6"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68804A30-F9CC-4757-97EC-7F16D7BD7F0D}"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A2865-96B9-41D7-8897-2A02DBEC3C66}"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07A60-F620-4A80-A400-59849147EBD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A2865-96B9-41D7-8897-2A02DBEC3C66}"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07A60-F620-4A80-A400-59849147EBD8}" type="slidenum">
              <a:rPr lang="en-US" smtClean="0"/>
              <a:pPr/>
              <a:t>‹#›</a:t>
            </a:fld>
            <a:endParaRPr lang="en-US"/>
          </a:p>
        </p:txBody>
      </p:sp>
    </p:spTree>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A2865-96B9-41D7-8897-2A02DBEC3C66}"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07A60-F620-4A80-A400-59849147EBD8}" type="slidenum">
              <a:rPr lang="en-US" smtClean="0"/>
              <a:pPr/>
              <a:t>‹#›</a:t>
            </a:fld>
            <a:endParaRPr lang="en-US"/>
          </a:p>
        </p:txBody>
      </p:sp>
    </p:spTree>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2865-96B9-41D7-8897-2A02DBEC3C66}"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07A60-F620-4A80-A400-59849147EBD8}" type="slidenum">
              <a:rPr lang="en-US" smtClean="0"/>
              <a:pPr/>
              <a:t>‹#›</a:t>
            </a:fld>
            <a:endParaRPr lang="en-US"/>
          </a:p>
        </p:txBody>
      </p:sp>
    </p:spTree>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2865-96B9-41D7-8897-2A02DBEC3C66}"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07A60-F620-4A80-A400-59849147EBD8}" type="slidenum">
              <a:rPr lang="en-US" smtClean="0"/>
              <a:pPr/>
              <a:t>‹#›</a:t>
            </a:fld>
            <a:endParaRPr lang="en-US"/>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FF2862-3715-4EA2-807B-5884C880139D}" type="slidenum">
              <a:rPr lang="en-US"/>
              <a:pPr/>
              <a:t>‹#›</a:t>
            </a:fld>
            <a:endParaRPr lang="en-US"/>
          </a:p>
        </p:txBody>
      </p:sp>
      <p:sp>
        <p:nvSpPr>
          <p:cNvPr id="7" name="Rectangle 6"/>
          <p:cNvSpPr>
            <a:spLocks noChangeArrowheads="1"/>
          </p:cNvSpPr>
          <p:nvPr userDrawn="1"/>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61157F-01BB-4A39-AE03-9F71E46D361F}" type="slidenum">
              <a:rPr lang="en-US"/>
              <a:pPr/>
              <a:t>‹#›</a:t>
            </a:fld>
            <a:endParaRPr lang="en-US"/>
          </a:p>
        </p:txBody>
      </p:sp>
      <p:sp>
        <p:nvSpPr>
          <p:cNvPr id="7"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4F10B54D-3C09-4863-8388-9EFCDE657F50}"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F4582D-6949-41CB-A96F-D37ED6AC3E48}" type="slidenum">
              <a:rPr lang="en-US"/>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BB97D0-B62B-4BF9-85B9-F63E3C973CA7}"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2CF07C-BA1B-4CD7-BE73-45A790168692}" type="slidenum">
              <a:rPr lang="en-US"/>
              <a:pPr/>
              <a:t>‹#›</a:t>
            </a:fld>
            <a:endParaRPr lang="en-US"/>
          </a:p>
        </p:txBody>
      </p:sp>
      <p:sp>
        <p:nvSpPr>
          <p:cNvPr id="10" name="Slide Number Placeholder 22"/>
          <p:cNvSpPr txBox="1">
            <a:spLocks/>
          </p:cNvSpPr>
          <p:nvPr userDrawn="1"/>
        </p:nvSpPr>
        <p:spPr>
          <a:xfrm>
            <a:off x="4267200" y="6324600"/>
            <a:ext cx="609600" cy="441325"/>
          </a:xfrm>
          <a:prstGeom prst="rect">
            <a:avLst/>
          </a:prstGeom>
        </p:spPr>
        <p:txBody>
          <a:bodyPr lIns="45720" rIns="45720" anchor="ctr">
            <a:normAutofit/>
          </a:bodyPr>
          <a:lstStyle/>
          <a:p>
            <a:pPr algn="ctr">
              <a:defRPr/>
            </a:pPr>
            <a:fld id="{0F8EB0CC-1614-4F14-99CF-F42EB9B927EE}"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517C6D-EB71-48D7-984B-18658D4677BD}" type="slidenum">
              <a:rPr lang="en-US"/>
              <a:pPr/>
              <a:t>‹#›</a:t>
            </a:fld>
            <a:endParaRPr lang="en-US"/>
          </a:p>
        </p:txBody>
      </p:sp>
      <p:sp>
        <p:nvSpPr>
          <p:cNvPr id="6"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68804A30-F9CC-4757-97EC-7F16D7BD7F0D}"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7DFF79C-1EAA-4BC9-B411-F382BF30709C}"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0D6614-2F20-44CE-9962-A3C0A96411D6}" type="slidenum">
              <a:rPr lang="en-US"/>
              <a:pPr/>
              <a:t>‹#›</a:t>
            </a:fld>
            <a:endParaRPr lang="en-US"/>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F7BE3F-9467-48CE-B1A1-74246DD1D520}" type="slidenum">
              <a:rPr lang="en-US"/>
              <a:pPr/>
              <a:t>‹#›</a:t>
            </a:fld>
            <a:endParaRPr lang="en-US"/>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BD78CF-92CC-4B97-8F05-6942A6E0E7C1}" type="slidenum">
              <a:rPr lang="en-US"/>
              <a:pPr/>
              <a:t>‹#›</a:t>
            </a:fld>
            <a:endParaRPr lang="en-US"/>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4CB6E-6AF9-46D1-83A0-77A69247F8B3}" type="slidenum">
              <a:rPr lang="en-US"/>
              <a:pPr/>
              <a:t>‹#›</a:t>
            </a:fld>
            <a:endParaRPr lang="en-US"/>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9" name="8 Imagen" descr="Jesucristo.jpg"/>
          <p:cNvPicPr>
            <a:picLocks noChangeAspect="1"/>
          </p:cNvPicPr>
          <p:nvPr/>
        </p:nvPicPr>
        <p:blipFill>
          <a:blip r:embed="rId2" cstate="print"/>
          <a:srcRect l="2256" t="1981" r="1504" b="2971"/>
          <a:stretch>
            <a:fillRect/>
          </a:stretch>
        </p:blipFill>
        <p:spPr>
          <a:xfrm>
            <a:off x="0" y="0"/>
            <a:ext cx="9144000" cy="6858000"/>
          </a:xfrm>
          <a:prstGeom prst="rect">
            <a:avLst/>
          </a:prstGeom>
        </p:spPr>
      </p:pic>
      <p:sp>
        <p:nvSpPr>
          <p:cNvPr id="2" name="1 Título"/>
          <p:cNvSpPr>
            <a:spLocks noGrp="1"/>
          </p:cNvSpPr>
          <p:nvPr>
            <p:ph type="ctrTitle"/>
          </p:nvPr>
        </p:nvSpPr>
        <p:spPr>
          <a:xfrm>
            <a:off x="785786" y="0"/>
            <a:ext cx="7772400" cy="1470025"/>
          </a:xfrm>
        </p:spPr>
        <p:txBody>
          <a:bodyPr/>
          <a:lstStyle>
            <a:lvl1pPr>
              <a:defRPr b="1">
                <a:ln>
                  <a:solidFill>
                    <a:sysClr val="windowText" lastClr="000000"/>
                  </a:solidFill>
                </a:ln>
                <a:solidFill>
                  <a:srgbClr val="00B0F0"/>
                </a:solidFill>
              </a:defRPr>
            </a:lvl1pPr>
          </a:lstStyle>
          <a:p>
            <a:r>
              <a:rPr lang="en-US" smtClean="0"/>
              <a:t>Click to edit Master title style</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a:solidFill>
                    <a:sysClr val="windowText" lastClr="000000"/>
                  </a:solidFill>
                </a:ln>
                <a:solidFill>
                  <a:srgbClr val="00B0F0"/>
                </a:solidFill>
                <a:effectLst/>
              </a:defRPr>
            </a:lvl1pPr>
          </a:lstStyle>
          <a:p>
            <a:r>
              <a:rPr lang="en-US" smtClean="0"/>
              <a:t>Click to edit Master title style</a:t>
            </a:r>
            <a:endParaRPr lang="en-US" dirty="0"/>
          </a:p>
        </p:txBody>
      </p:sp>
      <p:sp>
        <p:nvSpPr>
          <p:cNvPr id="3" name="2 Marcador de contenido"/>
          <p:cNvSpPr>
            <a:spLocks noGrp="1"/>
          </p:cNvSpPr>
          <p:nvPr>
            <p:ph idx="1"/>
          </p:nvPr>
        </p:nvSpPr>
        <p:spPr/>
        <p:txBody>
          <a:bodyPr/>
          <a:lstStyle>
            <a:lvl1pPr>
              <a:defRPr>
                <a:solidFill>
                  <a:srgbClr val="0000CC"/>
                </a:solidFill>
              </a:defRPr>
            </a:lvl1pPr>
            <a:lvl2pPr>
              <a:defRPr>
                <a:solidFill>
                  <a:srgbClr val="0000CC"/>
                </a:solidFill>
              </a:defRPr>
            </a:lvl2pPr>
            <a:lvl3pPr>
              <a:defRPr>
                <a:solidFill>
                  <a:srgbClr val="0000CC"/>
                </a:solidFill>
              </a:defRPr>
            </a:lvl3pPr>
            <a:lvl4pPr>
              <a:defRPr>
                <a:solidFill>
                  <a:srgbClr val="0000CC"/>
                </a:solidFill>
              </a:defRPr>
            </a:lvl4pPr>
            <a:lvl5pPr>
              <a:defRPr>
                <a:solidFill>
                  <a:srgbClr val="0000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4F10B54D-3C09-4863-8388-9EFCDE657F50}"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114E64F8-396C-41F2-A7DB-95FA9B24E3E0}"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F81051-5792-4D36-84F1-B30A5BCC7750}" type="slidenum">
              <a:rPr lang="en-US" smtClean="0"/>
              <a:pPr/>
              <a:t>‹#›</a:t>
            </a:fld>
            <a:endParaRPr lang="en-US"/>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P_SBUSC_TLE_Last_Pie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152400" y="5029200"/>
            <a:ext cx="8839200" cy="990600"/>
          </a:xfrm>
        </p:spPr>
        <p:txBody>
          <a:bodyPr/>
          <a:lstStyle>
            <a:lvl1pPr algn="ctr">
              <a:defRPr sz="3200">
                <a:solidFill>
                  <a:srgbClr val="FFFFFF"/>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6019800"/>
            <a:ext cx="8839200" cy="533400"/>
          </a:xfrm>
        </p:spPr>
        <p:txBody>
          <a:bodyPr/>
          <a:lstStyle>
            <a:lvl1pPr marL="0" indent="0" algn="ctr">
              <a:buFontTx/>
              <a:buNone/>
              <a:defRPr sz="2400">
                <a:solidFill>
                  <a:srgbClr val="FFFFFF"/>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smtClean="0">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solidFill>
                  <a:srgbClr val="FFFFFF"/>
                </a:solidFill>
              </a:defRPr>
            </a:lvl1pPr>
          </a:lstStyle>
          <a:p>
            <a:pPr>
              <a:defRPr/>
            </a:pPr>
            <a:fld id="{FB0BA0A7-C211-4B89-B37D-897D0364EABD}" type="slidenum">
              <a:rPr lang="en-US"/>
              <a:pPr>
                <a:defRPr/>
              </a:pPr>
              <a:t>‹#›</a:t>
            </a:fld>
            <a:endParaRPr lang="en-US"/>
          </a:p>
        </p:txBody>
      </p:sp>
      <p:sp>
        <p:nvSpPr>
          <p:cNvPr id="8" name="Rectangle 7"/>
          <p:cNvSpPr>
            <a:spLocks noChangeArrowheads="1"/>
          </p:cNvSpPr>
          <p:nvPr userDrawn="1"/>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089D753-2110-41E8-AC0C-9CBC6735E3A2}" type="slidenum">
              <a:rPr lang="en-US"/>
              <a:pPr>
                <a:defRPr/>
              </a:pPr>
              <a:t>‹#›</a:t>
            </a:fld>
            <a:endParaRPr lang="en-US"/>
          </a:p>
        </p:txBody>
      </p:sp>
      <p:sp>
        <p:nvSpPr>
          <p:cNvPr id="7"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4F10B54D-3C09-4863-8388-9EFCDE657F50}"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1BE6D13-08FA-4F16-8CD9-CEA58F69F110}" type="slidenum">
              <a:rPr lang="en-US"/>
              <a:pPr>
                <a:defRPr/>
              </a:pPr>
              <a:t>‹#›</a:t>
            </a:fld>
            <a:endParaRPr lang="en-US"/>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6764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4500" y="16764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6D0942E-DB1D-4AA9-9213-BE348F5113E4}"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1A12F27-7149-4964-9B5F-090B602B73B6}" type="slidenum">
              <a:rPr lang="en-US"/>
              <a:pPr>
                <a:defRPr/>
              </a:pPr>
              <a:t>‹#›</a:t>
            </a:fld>
            <a:endParaRPr lang="en-US"/>
          </a:p>
        </p:txBody>
      </p:sp>
      <p:sp>
        <p:nvSpPr>
          <p:cNvPr id="10" name="Slide Number Placeholder 22"/>
          <p:cNvSpPr txBox="1">
            <a:spLocks/>
          </p:cNvSpPr>
          <p:nvPr userDrawn="1"/>
        </p:nvSpPr>
        <p:spPr>
          <a:xfrm>
            <a:off x="4267200" y="6324600"/>
            <a:ext cx="609600" cy="441325"/>
          </a:xfrm>
          <a:prstGeom prst="rect">
            <a:avLst/>
          </a:prstGeom>
        </p:spPr>
        <p:txBody>
          <a:bodyPr lIns="45720" rIns="45720" anchor="ctr">
            <a:normAutofit/>
          </a:bodyPr>
          <a:lstStyle/>
          <a:p>
            <a:pPr algn="ctr">
              <a:defRPr/>
            </a:pPr>
            <a:fld id="{0F8EB0CC-1614-4F14-99CF-F42EB9B927EE}"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B5433848-9EFD-4C38-829B-8B43A5CD9018}" type="slidenum">
              <a:rPr lang="en-US"/>
              <a:pPr>
                <a:defRPr/>
              </a:pPr>
              <a:t>‹#›</a:t>
            </a:fld>
            <a:endParaRPr lang="en-US"/>
          </a:p>
        </p:txBody>
      </p:sp>
      <p:sp>
        <p:nvSpPr>
          <p:cNvPr id="6"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68804A30-F9CC-4757-97EC-7F16D7BD7F0D}"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FD7BFD7-E0D1-4ACD-AC21-7FC3B9225FA5}"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5DB5838-CF55-409D-943E-4F77799C4167}" type="slidenum">
              <a:rPr lang="en-US"/>
              <a:pPr>
                <a:defRPr/>
              </a:pPr>
              <a:t>‹#›</a:t>
            </a:fld>
            <a:endParaRPr lang="en-US"/>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10E055E-DFC9-493A-BFCA-8E4672954532}" type="slidenum">
              <a:rPr lang="en-US"/>
              <a:pPr>
                <a:defRPr/>
              </a:pPr>
              <a:t>‹#›</a:t>
            </a:fld>
            <a:endParaRPr lang="en-US"/>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EED08D6-14A1-45A2-A121-7D69A76AC72F}" type="slidenum">
              <a:rPr lang="en-US"/>
              <a:pPr>
                <a:defRPr/>
              </a:pPr>
              <a:t>‹#›</a:t>
            </a:fld>
            <a:endParaRPr lang="en-US"/>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152400"/>
            <a:ext cx="18097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52400"/>
            <a:ext cx="52768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DEE51F8-8FCF-4D76-AB31-2E61C51ADA60}" type="slidenum">
              <a:rPr lang="en-US"/>
              <a:pPr>
                <a:defRPr/>
              </a:pPr>
              <a:t>‹#›</a:t>
            </a:fld>
            <a:endParaRPr lang="en-US"/>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endParaRPr lang="en-US" altLang="en-US"/>
          </a:p>
        </p:txBody>
      </p:sp>
      <p:sp>
        <p:nvSpPr>
          <p:cNvPr id="5" name="4 Marcador de pie de página"/>
          <p:cNvSpPr>
            <a:spLocks noGrp="1"/>
          </p:cNvSpPr>
          <p:nvPr>
            <p:ph type="ftr" sz="quarter" idx="11"/>
          </p:nvPr>
        </p:nvSpPr>
        <p:spPr/>
        <p:txBody>
          <a:bodyPr/>
          <a:lstStyle/>
          <a:p>
            <a:endParaRPr lang="en-US" altLang="en-US"/>
          </a:p>
        </p:txBody>
      </p:sp>
      <p:sp>
        <p:nvSpPr>
          <p:cNvPr id="6" name="5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2"/>
          <p:cNvSpPr txBox="1">
            <a:spLocks/>
          </p:cNvSpPr>
          <p:nvPr userDrawn="1"/>
        </p:nvSpPr>
        <p:spPr>
          <a:xfrm>
            <a:off x="4267200" y="6324600"/>
            <a:ext cx="609600" cy="441325"/>
          </a:xfrm>
          <a:prstGeom prst="rect">
            <a:avLst/>
          </a:prstGeom>
        </p:spPr>
        <p:txBody>
          <a:bodyPr lIns="45720" rIns="45720" anchor="ctr">
            <a:normAutofit/>
          </a:bodyPr>
          <a:lstStyle/>
          <a:p>
            <a:pPr algn="ctr">
              <a:defRPr/>
            </a:pPr>
            <a:fld id="{0F8EB0CC-1614-4F14-99CF-F42EB9B927EE}"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42910" y="274638"/>
            <a:ext cx="8043890" cy="939784"/>
          </a:xfrm>
        </p:spPr>
        <p:txBody>
          <a:bodyPr>
            <a:noAutofit/>
          </a:bodyPr>
          <a:lstStyle>
            <a:lvl1pPr>
              <a:defRPr sz="3500" b="1">
                <a:latin typeface="Eras Medium ITC" pitchFamily="34" charset="0"/>
              </a:defRPr>
            </a:lvl1pPr>
          </a:lstStyle>
          <a:p>
            <a:r>
              <a:rPr lang="en-US" smtClean="0"/>
              <a:t>Click to edit Master title style</a:t>
            </a:r>
            <a:endParaRPr lang="en-U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endParaRPr lang="en-US" altLang="en-US"/>
          </a:p>
        </p:txBody>
      </p:sp>
      <p:sp>
        <p:nvSpPr>
          <p:cNvPr id="5" name="4 Marcador de pie de página"/>
          <p:cNvSpPr>
            <a:spLocks noGrp="1"/>
          </p:cNvSpPr>
          <p:nvPr>
            <p:ph type="ftr" sz="quarter" idx="11"/>
          </p:nvPr>
        </p:nvSpPr>
        <p:spPr/>
        <p:txBody>
          <a:bodyPr/>
          <a:lstStyle/>
          <a:p>
            <a:endParaRPr lang="en-US" altLang="en-US"/>
          </a:p>
        </p:txBody>
      </p:sp>
      <p:sp>
        <p:nvSpPr>
          <p:cNvPr id="6" name="5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endParaRPr lang="en-US" altLang="en-US"/>
          </a:p>
        </p:txBody>
      </p:sp>
      <p:sp>
        <p:nvSpPr>
          <p:cNvPr id="5" name="4 Marcador de pie de página"/>
          <p:cNvSpPr>
            <a:spLocks noGrp="1"/>
          </p:cNvSpPr>
          <p:nvPr>
            <p:ph type="ftr" sz="quarter" idx="11"/>
          </p:nvPr>
        </p:nvSpPr>
        <p:spPr/>
        <p:txBody>
          <a:bodyPr/>
          <a:lstStyle/>
          <a:p>
            <a:endParaRPr lang="en-US" altLang="en-US"/>
          </a:p>
        </p:txBody>
      </p:sp>
      <p:sp>
        <p:nvSpPr>
          <p:cNvPr id="6" name="5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endParaRPr lang="en-US" altLang="en-US"/>
          </a:p>
        </p:txBody>
      </p:sp>
      <p:sp>
        <p:nvSpPr>
          <p:cNvPr id="6" name="5 Marcador de pie de página"/>
          <p:cNvSpPr>
            <a:spLocks noGrp="1"/>
          </p:cNvSpPr>
          <p:nvPr>
            <p:ph type="ftr" sz="quarter" idx="11"/>
          </p:nvPr>
        </p:nvSpPr>
        <p:spPr/>
        <p:txBody>
          <a:bodyPr/>
          <a:lstStyle/>
          <a:p>
            <a:endParaRPr lang="en-US" altLang="en-US"/>
          </a:p>
        </p:txBody>
      </p:sp>
      <p:sp>
        <p:nvSpPr>
          <p:cNvPr id="7" name="6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endParaRPr lang="en-US" altLang="en-US"/>
          </a:p>
        </p:txBody>
      </p:sp>
      <p:sp>
        <p:nvSpPr>
          <p:cNvPr id="8" name="7 Marcador de pie de página"/>
          <p:cNvSpPr>
            <a:spLocks noGrp="1"/>
          </p:cNvSpPr>
          <p:nvPr>
            <p:ph type="ftr" sz="quarter" idx="11"/>
          </p:nvPr>
        </p:nvSpPr>
        <p:spPr/>
        <p:txBody>
          <a:bodyPr/>
          <a:lstStyle/>
          <a:p>
            <a:endParaRPr lang="en-US" altLang="en-US"/>
          </a:p>
        </p:txBody>
      </p:sp>
      <p:sp>
        <p:nvSpPr>
          <p:cNvPr id="9" name="8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endParaRPr lang="en-US" altLang="en-US"/>
          </a:p>
        </p:txBody>
      </p:sp>
      <p:sp>
        <p:nvSpPr>
          <p:cNvPr id="4" name="3 Marcador de pie de página"/>
          <p:cNvSpPr>
            <a:spLocks noGrp="1"/>
          </p:cNvSpPr>
          <p:nvPr>
            <p:ph type="ftr" sz="quarter" idx="11"/>
          </p:nvPr>
        </p:nvSpPr>
        <p:spPr/>
        <p:txBody>
          <a:bodyPr/>
          <a:lstStyle/>
          <a:p>
            <a:endParaRPr lang="en-US" altLang="en-US"/>
          </a:p>
        </p:txBody>
      </p:sp>
      <p:sp>
        <p:nvSpPr>
          <p:cNvPr id="5" name="4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ltLang="en-US"/>
          </a:p>
        </p:txBody>
      </p:sp>
      <p:sp>
        <p:nvSpPr>
          <p:cNvPr id="3" name="2 Marcador de pie de página"/>
          <p:cNvSpPr>
            <a:spLocks noGrp="1"/>
          </p:cNvSpPr>
          <p:nvPr>
            <p:ph type="ftr" sz="quarter" idx="11"/>
          </p:nvPr>
        </p:nvSpPr>
        <p:spPr/>
        <p:txBody>
          <a:bodyPr/>
          <a:lstStyle/>
          <a:p>
            <a:endParaRPr lang="en-US" altLang="en-US"/>
          </a:p>
        </p:txBody>
      </p:sp>
      <p:sp>
        <p:nvSpPr>
          <p:cNvPr id="4" name="3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ltLang="en-US"/>
          </a:p>
        </p:txBody>
      </p:sp>
      <p:sp>
        <p:nvSpPr>
          <p:cNvPr id="6" name="5 Marcador de pie de página"/>
          <p:cNvSpPr>
            <a:spLocks noGrp="1"/>
          </p:cNvSpPr>
          <p:nvPr>
            <p:ph type="ftr" sz="quarter" idx="11"/>
          </p:nvPr>
        </p:nvSpPr>
        <p:spPr/>
        <p:txBody>
          <a:bodyPr/>
          <a:lstStyle/>
          <a:p>
            <a:endParaRPr lang="en-US" altLang="en-US"/>
          </a:p>
        </p:txBody>
      </p:sp>
      <p:sp>
        <p:nvSpPr>
          <p:cNvPr id="7" name="6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ltLang="en-US"/>
          </a:p>
        </p:txBody>
      </p:sp>
      <p:sp>
        <p:nvSpPr>
          <p:cNvPr id="6" name="5 Marcador de pie de página"/>
          <p:cNvSpPr>
            <a:spLocks noGrp="1"/>
          </p:cNvSpPr>
          <p:nvPr>
            <p:ph type="ftr" sz="quarter" idx="11"/>
          </p:nvPr>
        </p:nvSpPr>
        <p:spPr/>
        <p:txBody>
          <a:bodyPr/>
          <a:lstStyle/>
          <a:p>
            <a:endParaRPr lang="en-US" altLang="en-US"/>
          </a:p>
        </p:txBody>
      </p:sp>
      <p:sp>
        <p:nvSpPr>
          <p:cNvPr id="7" name="6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ltLang="en-US"/>
          </a:p>
        </p:txBody>
      </p:sp>
      <p:sp>
        <p:nvSpPr>
          <p:cNvPr id="5" name="4 Marcador de pie de página"/>
          <p:cNvSpPr>
            <a:spLocks noGrp="1"/>
          </p:cNvSpPr>
          <p:nvPr>
            <p:ph type="ftr" sz="quarter" idx="11"/>
          </p:nvPr>
        </p:nvSpPr>
        <p:spPr/>
        <p:txBody>
          <a:bodyPr/>
          <a:lstStyle/>
          <a:p>
            <a:endParaRPr lang="en-US" altLang="en-US"/>
          </a:p>
        </p:txBody>
      </p:sp>
      <p:sp>
        <p:nvSpPr>
          <p:cNvPr id="6" name="5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ltLang="en-US"/>
          </a:p>
        </p:txBody>
      </p:sp>
      <p:sp>
        <p:nvSpPr>
          <p:cNvPr id="5" name="4 Marcador de pie de página"/>
          <p:cNvSpPr>
            <a:spLocks noGrp="1"/>
          </p:cNvSpPr>
          <p:nvPr>
            <p:ph type="ftr" sz="quarter" idx="11"/>
          </p:nvPr>
        </p:nvSpPr>
        <p:spPr/>
        <p:txBody>
          <a:bodyPr/>
          <a:lstStyle/>
          <a:p>
            <a:endParaRPr lang="en-US" altLang="en-US"/>
          </a:p>
        </p:txBody>
      </p:sp>
      <p:sp>
        <p:nvSpPr>
          <p:cNvPr id="6" name="5 Marcador de número de diapositiva"/>
          <p:cNvSpPr>
            <a:spLocks noGrp="1"/>
          </p:cNvSpPr>
          <p:nvPr>
            <p:ph type="sldNum" sz="quarter" idx="12"/>
          </p:nvPr>
        </p:nvSpPr>
        <p:spPr/>
        <p:txBody>
          <a:bodyPr/>
          <a:lstStyle/>
          <a:p>
            <a:fld id="{30DBBF1B-FFEE-4FF5-9D55-8E2ED394F6B7}" type="slidenum">
              <a:rPr lang="en-US" altLang="en-US" smtClean="0"/>
              <a:pPr/>
              <a:t>‹#›</a:t>
            </a:fld>
            <a:endParaRPr lang="en-US"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txBox="1">
            <a:spLocks/>
          </p:cNvSpPr>
          <p:nvPr userDrawn="1"/>
        </p:nvSpPr>
        <p:spPr>
          <a:xfrm>
            <a:off x="4419600" y="6324600"/>
            <a:ext cx="609600" cy="441325"/>
          </a:xfrm>
          <a:prstGeom prst="rect">
            <a:avLst/>
          </a:prstGeom>
        </p:spPr>
        <p:txBody>
          <a:bodyPr lIns="45720" rIns="45720" anchor="ctr">
            <a:normAutofit/>
          </a:bodyPr>
          <a:lstStyle/>
          <a:p>
            <a:pPr algn="ctr">
              <a:defRPr/>
            </a:pPr>
            <a:fld id="{68804A30-F9CC-4757-97EC-7F16D7BD7F0D}" type="slidenum">
              <a:rPr lang="en-US" sz="1600">
                <a:solidFill>
                  <a:srgbClr val="FFFFFF"/>
                </a:solidFill>
              </a:rPr>
              <a:pPr algn="ctr">
                <a:defRPr/>
              </a:pPr>
              <a:t>‹#›</a:t>
            </a:fld>
            <a:endParaRPr lang="en-US" sz="1600">
              <a:solidFill>
                <a:srgbClr val="FFFFFF"/>
              </a:solidFill>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050"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12B00C3A-44D5-4CFF-A43B-A2DABB8F6926}"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16C95F3-15C1-4AD0-8820-82B07D8D4185}" type="slidenum">
              <a:rPr lang="en-US" smtClean="0"/>
              <a:pPr/>
              <a:t>‹#›</a:t>
            </a:fld>
            <a:endParaRPr lang="en-US"/>
          </a:p>
        </p:txBody>
      </p:sp>
    </p:spTree>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BIBLIA[1].JPG"/>
          <p:cNvPicPr>
            <a:picLocks noChangeAspect="1"/>
          </p:cNvPicPr>
          <p:nvPr/>
        </p:nvPicPr>
        <p:blipFill>
          <a:blip r:embed="rId2" cstate="print">
            <a:lum contrast="10000"/>
          </a:blip>
          <a:stretch>
            <a:fillRect/>
          </a:stretch>
        </p:blipFill>
        <p:spPr>
          <a:xfrm>
            <a:off x="0" y="-142900"/>
            <a:ext cx="9144000" cy="7000900"/>
          </a:xfrm>
          <a:prstGeom prst="rect">
            <a:avLst/>
          </a:prstGeom>
        </p:spPr>
      </p:pic>
      <p:sp>
        <p:nvSpPr>
          <p:cNvPr id="2" name="1 Título"/>
          <p:cNvSpPr>
            <a:spLocks noGrp="1"/>
          </p:cNvSpPr>
          <p:nvPr>
            <p:ph type="ctrTitle"/>
          </p:nvPr>
        </p:nvSpPr>
        <p:spPr>
          <a:xfrm>
            <a:off x="714348" y="4714884"/>
            <a:ext cx="7772400" cy="1470025"/>
          </a:xfrm>
        </p:spPr>
        <p:txBody>
          <a:bodyPr/>
          <a:lstStyle>
            <a:lvl1pPr algn="ctr">
              <a:defRPr sz="4000" b="1">
                <a:ln>
                  <a:solidFill>
                    <a:sysClr val="windowText" lastClr="000000"/>
                  </a:solidFill>
                </a:ln>
                <a:solidFill>
                  <a:srgbClr val="FF9900"/>
                </a:solidFill>
              </a:defRPr>
            </a:lvl1pPr>
          </a:lstStyle>
          <a:p>
            <a:r>
              <a:rPr lang="en-US" smtClean="0"/>
              <a:t>Click to edit Master title style</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429684" cy="642942"/>
          </a:xfrm>
        </p:spPr>
        <p:txBody>
          <a:bodyPr/>
          <a:lstStyle>
            <a:lvl1pPr>
              <a:defRPr sz="3500" b="1" i="1" cap="none" spc="0">
                <a:ln w="18415" cmpd="sng">
                  <a:solidFill>
                    <a:schemeClr val="tx1"/>
                  </a:solidFill>
                  <a:prstDash val="solid"/>
                </a:ln>
                <a:solidFill>
                  <a:srgbClr val="FF9900"/>
                </a:solidFill>
                <a:effectLst/>
                <a:latin typeface="Arial Black" pitchFamily="34"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28596" y="1142984"/>
            <a:ext cx="8429684" cy="4983179"/>
          </a:xfrm>
        </p:spPr>
        <p:txBody>
          <a:bodyPr/>
          <a:lstStyle>
            <a:lvl1pPr>
              <a:defRPr b="1">
                <a:ln>
                  <a:solidFill>
                    <a:schemeClr val="tx1"/>
                  </a:solidFill>
                </a:ln>
                <a:solidFill>
                  <a:schemeClr val="bg1"/>
                </a:solidFill>
              </a:defRPr>
            </a:lvl1pPr>
            <a:lvl2pPr>
              <a:defRPr b="1">
                <a:ln>
                  <a:solidFill>
                    <a:schemeClr val="tx1"/>
                  </a:solidFill>
                </a:ln>
                <a:solidFill>
                  <a:schemeClr val="bg1"/>
                </a:solidFill>
              </a:defRPr>
            </a:lvl2pPr>
            <a:lvl3pPr>
              <a:defRPr b="1">
                <a:ln>
                  <a:solidFill>
                    <a:schemeClr val="tx1"/>
                  </a:solidFill>
                </a:ln>
                <a:solidFill>
                  <a:schemeClr val="bg1"/>
                </a:solidFill>
              </a:defRPr>
            </a:lvl3pPr>
            <a:lvl4pPr>
              <a:defRPr b="1">
                <a:ln>
                  <a:solidFill>
                    <a:schemeClr val="tx1"/>
                  </a:solidFill>
                </a:ln>
                <a:solidFill>
                  <a:schemeClr val="bg1"/>
                </a:solidFill>
              </a:defRPr>
            </a:lvl4pPr>
            <a:lvl5pPr>
              <a:defRPr b="1">
                <a:ln>
                  <a:solidFill>
                    <a:schemeClr val="tx1"/>
                  </a:solidFill>
                </a:ln>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8C51041-389B-49AE-8536-F8F6C7F0D96F}" type="datetimeFigureOut">
              <a:rPr lang="en-US" smtClean="0"/>
              <a:pPr/>
              <a:t>2/10/2012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6.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8.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0.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2.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4.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2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s_Diagonal_smoke_1920x1200.jpg"/>
          <p:cNvPicPr>
            <a:picLocks noChangeAspect="1"/>
          </p:cNvPicPr>
          <p:nvPr/>
        </p:nvPicPr>
        <p:blipFill>
          <a:blip r:embed="rId13" cstate="print"/>
          <a:srcRect t="5370" b="333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A2865-96B9-41D7-8897-2A02DBEC3C66}"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07A60-F620-4A80-A400-59849147EB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Smoke-Rasterized"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Lucida Bright"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Lucida Bright"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Lucida Bright"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Lucida Bright"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Lucida Bright"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1A5939-9D1B-4BAC-86D5-D9613B18A0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untitled.bmp"/>
          <p:cNvPicPr>
            <a:picLocks noChangeAspect="1"/>
          </p:cNvPicPr>
          <p:nvPr/>
        </p:nvPicPr>
        <p:blipFill>
          <a:blip r:embed="rId13" cstate="print"/>
          <a:stretch>
            <a:fillRect/>
          </a:stretch>
        </p:blipFill>
        <p:spPr>
          <a:xfrm>
            <a:off x="0" y="0"/>
            <a:ext cx="9144000" cy="6858000"/>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64F8-396C-41F2-A7DB-95FA9B24E3E0}" type="datetimeFigureOut">
              <a:rPr lang="en-US" smtClean="0"/>
              <a:pPr/>
              <a:t>2/10/2012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81051-5792-4D36-84F1-B30A5BCC77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b="0" kern="1200" cap="none" spc="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26" name="Picture 16" descr="PPP_SBUSC_TXT_Last_Piec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752600" y="152400"/>
            <a:ext cx="7162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905000" y="1676400"/>
            <a:ext cx="7086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152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2" name="Rectangle 8"/>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3" name="Rectangle 9"/>
          <p:cNvSpPr>
            <a:spLocks noGrp="1" noChangeArrowheads="1"/>
          </p:cNvSpPr>
          <p:nvPr>
            <p:ph type="sldNum" sz="quarter" idx="4"/>
          </p:nvPr>
        </p:nvSpPr>
        <p:spPr bwMode="auto">
          <a:xfrm>
            <a:off x="68580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F27010D-B3C4-4069-91A3-337892E25C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212747"/>
          </a:solidFill>
          <a:latin typeface="+mj-lt"/>
          <a:ea typeface="+mj-ea"/>
          <a:cs typeface="+mj-cs"/>
        </a:defRPr>
      </a:lvl1pPr>
      <a:lvl2pPr algn="l" rtl="0" eaLnBrk="1" fontAlgn="base" hangingPunct="1">
        <a:spcBef>
          <a:spcPct val="0"/>
        </a:spcBef>
        <a:spcAft>
          <a:spcPct val="0"/>
        </a:spcAft>
        <a:defRPr sz="3600">
          <a:solidFill>
            <a:srgbClr val="212747"/>
          </a:solidFill>
          <a:latin typeface="Arial" charset="0"/>
        </a:defRPr>
      </a:lvl2pPr>
      <a:lvl3pPr algn="l" rtl="0" eaLnBrk="1" fontAlgn="base" hangingPunct="1">
        <a:spcBef>
          <a:spcPct val="0"/>
        </a:spcBef>
        <a:spcAft>
          <a:spcPct val="0"/>
        </a:spcAft>
        <a:defRPr sz="3600">
          <a:solidFill>
            <a:srgbClr val="212747"/>
          </a:solidFill>
          <a:latin typeface="Arial" charset="0"/>
        </a:defRPr>
      </a:lvl3pPr>
      <a:lvl4pPr algn="l" rtl="0" eaLnBrk="1" fontAlgn="base" hangingPunct="1">
        <a:spcBef>
          <a:spcPct val="0"/>
        </a:spcBef>
        <a:spcAft>
          <a:spcPct val="0"/>
        </a:spcAft>
        <a:defRPr sz="3600">
          <a:solidFill>
            <a:srgbClr val="212747"/>
          </a:solidFill>
          <a:latin typeface="Arial" charset="0"/>
        </a:defRPr>
      </a:lvl4pPr>
      <a:lvl5pPr algn="l" rtl="0" eaLnBrk="1" fontAlgn="base" hangingPunct="1">
        <a:spcBef>
          <a:spcPct val="0"/>
        </a:spcBef>
        <a:spcAft>
          <a:spcPct val="0"/>
        </a:spcAft>
        <a:defRPr sz="3600">
          <a:solidFill>
            <a:srgbClr val="212747"/>
          </a:solidFill>
          <a:latin typeface="Arial" charset="0"/>
        </a:defRPr>
      </a:lvl5pPr>
      <a:lvl6pPr marL="457200" algn="l" rtl="0" eaLnBrk="1" fontAlgn="base" hangingPunct="1">
        <a:spcBef>
          <a:spcPct val="0"/>
        </a:spcBef>
        <a:spcAft>
          <a:spcPct val="0"/>
        </a:spcAft>
        <a:defRPr sz="3600">
          <a:solidFill>
            <a:srgbClr val="212747"/>
          </a:solidFill>
          <a:latin typeface="Arial" charset="0"/>
        </a:defRPr>
      </a:lvl6pPr>
      <a:lvl7pPr marL="914400" algn="l" rtl="0" eaLnBrk="1" fontAlgn="base" hangingPunct="1">
        <a:spcBef>
          <a:spcPct val="0"/>
        </a:spcBef>
        <a:spcAft>
          <a:spcPct val="0"/>
        </a:spcAft>
        <a:defRPr sz="3600">
          <a:solidFill>
            <a:srgbClr val="212747"/>
          </a:solidFill>
          <a:latin typeface="Arial" charset="0"/>
        </a:defRPr>
      </a:lvl7pPr>
      <a:lvl8pPr marL="1371600" algn="l" rtl="0" eaLnBrk="1" fontAlgn="base" hangingPunct="1">
        <a:spcBef>
          <a:spcPct val="0"/>
        </a:spcBef>
        <a:spcAft>
          <a:spcPct val="0"/>
        </a:spcAft>
        <a:defRPr sz="3600">
          <a:solidFill>
            <a:srgbClr val="212747"/>
          </a:solidFill>
          <a:latin typeface="Arial" charset="0"/>
        </a:defRPr>
      </a:lvl8pPr>
      <a:lvl9pPr marL="1828800" algn="l" rtl="0" eaLnBrk="1" fontAlgn="base" hangingPunct="1">
        <a:spcBef>
          <a:spcPct val="0"/>
        </a:spcBef>
        <a:spcAft>
          <a:spcPct val="0"/>
        </a:spcAft>
        <a:defRPr sz="3600">
          <a:solidFill>
            <a:srgbClr val="212747"/>
          </a:solidFill>
          <a:latin typeface="Arial" charset="0"/>
        </a:defRPr>
      </a:lvl9pPr>
    </p:titleStyle>
    <p:bodyStyle>
      <a:lvl1pPr marL="342900" indent="-342900" algn="l" rtl="0" eaLnBrk="1" fontAlgn="base" hangingPunct="1">
        <a:spcBef>
          <a:spcPct val="20000"/>
        </a:spcBef>
        <a:spcAft>
          <a:spcPct val="0"/>
        </a:spcAft>
        <a:buChar char="•"/>
        <a:defRPr sz="2800">
          <a:solidFill>
            <a:srgbClr val="212747"/>
          </a:solidFill>
          <a:latin typeface="+mn-lt"/>
          <a:ea typeface="+mn-ea"/>
          <a:cs typeface="+mn-cs"/>
        </a:defRPr>
      </a:lvl1pPr>
      <a:lvl2pPr marL="742950" indent="-285750" algn="l" rtl="0" eaLnBrk="1" fontAlgn="base" hangingPunct="1">
        <a:spcBef>
          <a:spcPct val="20000"/>
        </a:spcBef>
        <a:spcAft>
          <a:spcPct val="0"/>
        </a:spcAft>
        <a:buChar char="–"/>
        <a:defRPr sz="2400">
          <a:solidFill>
            <a:srgbClr val="212747"/>
          </a:solidFill>
          <a:latin typeface="+mn-lt"/>
        </a:defRPr>
      </a:lvl2pPr>
      <a:lvl3pPr marL="1143000" indent="-228600" algn="l" rtl="0" eaLnBrk="1" fontAlgn="base" hangingPunct="1">
        <a:spcBef>
          <a:spcPct val="20000"/>
        </a:spcBef>
        <a:spcAft>
          <a:spcPct val="0"/>
        </a:spcAft>
        <a:buChar char="•"/>
        <a:defRPr sz="2000">
          <a:solidFill>
            <a:srgbClr val="212747"/>
          </a:solidFill>
          <a:latin typeface="+mn-lt"/>
        </a:defRPr>
      </a:lvl3pPr>
      <a:lvl4pPr marL="1600200" indent="-228600" algn="l" rtl="0" eaLnBrk="1" fontAlgn="base" hangingPunct="1">
        <a:spcBef>
          <a:spcPct val="20000"/>
        </a:spcBef>
        <a:spcAft>
          <a:spcPct val="0"/>
        </a:spcAft>
        <a:buChar char="–"/>
        <a:defRPr>
          <a:solidFill>
            <a:srgbClr val="212747"/>
          </a:solidFill>
          <a:latin typeface="+mn-lt"/>
        </a:defRPr>
      </a:lvl4pPr>
      <a:lvl5pPr marL="2057400" indent="-228600" algn="l" rtl="0" eaLnBrk="1" fontAlgn="base" hangingPunct="1">
        <a:spcBef>
          <a:spcPct val="20000"/>
        </a:spcBef>
        <a:spcAft>
          <a:spcPct val="0"/>
        </a:spcAft>
        <a:buChar char="»"/>
        <a:defRPr>
          <a:solidFill>
            <a:srgbClr val="212747"/>
          </a:solidFill>
          <a:latin typeface="+mn-lt"/>
        </a:defRPr>
      </a:lvl5pPr>
      <a:lvl6pPr marL="2514600" indent="-228600" algn="l" rtl="0" eaLnBrk="1" fontAlgn="base" hangingPunct="1">
        <a:spcBef>
          <a:spcPct val="20000"/>
        </a:spcBef>
        <a:spcAft>
          <a:spcPct val="0"/>
        </a:spcAft>
        <a:buChar char="»"/>
        <a:defRPr>
          <a:solidFill>
            <a:srgbClr val="212747"/>
          </a:solidFill>
          <a:latin typeface="+mn-lt"/>
        </a:defRPr>
      </a:lvl6pPr>
      <a:lvl7pPr marL="2971800" indent="-228600" algn="l" rtl="0" eaLnBrk="1" fontAlgn="base" hangingPunct="1">
        <a:spcBef>
          <a:spcPct val="20000"/>
        </a:spcBef>
        <a:spcAft>
          <a:spcPct val="0"/>
        </a:spcAft>
        <a:buChar char="»"/>
        <a:defRPr>
          <a:solidFill>
            <a:srgbClr val="212747"/>
          </a:solidFill>
          <a:latin typeface="+mn-lt"/>
        </a:defRPr>
      </a:lvl7pPr>
      <a:lvl8pPr marL="3429000" indent="-228600" algn="l" rtl="0" eaLnBrk="1" fontAlgn="base" hangingPunct="1">
        <a:spcBef>
          <a:spcPct val="20000"/>
        </a:spcBef>
        <a:spcAft>
          <a:spcPct val="0"/>
        </a:spcAft>
        <a:buChar char="»"/>
        <a:defRPr>
          <a:solidFill>
            <a:srgbClr val="212747"/>
          </a:solidFill>
          <a:latin typeface="+mn-lt"/>
        </a:defRPr>
      </a:lvl8pPr>
      <a:lvl9pPr marL="3886200" indent="-228600" algn="l" rtl="0" eaLnBrk="1" fontAlgn="base" hangingPunct="1">
        <a:spcBef>
          <a:spcPct val="20000"/>
        </a:spcBef>
        <a:spcAft>
          <a:spcPct val="0"/>
        </a:spcAft>
        <a:buChar char="»"/>
        <a:defRPr>
          <a:solidFill>
            <a:srgbClr val="21274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91C3F-2703-426D-AA7C-675FFC4322C9}" type="datetimeFigureOut">
              <a:rPr lang="en-US" smtClean="0"/>
              <a:pPr/>
              <a:t>2/10/2012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418DC-86E1-42AF-B75A-720E871B94E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00C3A-44D5-4CFF-A43B-A2DABB8F6926}" type="datetimeFigureOut">
              <a:rPr lang="en-US" smtClean="0"/>
              <a:pPr/>
              <a:t>2/10/2012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C95F3-15C1-4AD0-8820-82B07D8D41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5" descr="C:\Documents and Settings\user\Mis documentos\la biblia.bmp"/>
          <p:cNvPicPr>
            <a:picLocks noChangeAspect="1" noChangeArrowheads="1"/>
          </p:cNvPicPr>
          <p:nvPr/>
        </p:nvPicPr>
        <p:blipFill>
          <a:blip r:embed="rId13" cstate="print">
            <a:lum contrast="20000"/>
          </a:blip>
          <a:srcRect l="3623" r="3623" b="11927"/>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357158" y="214290"/>
            <a:ext cx="8358246" cy="796908"/>
          </a:xfrm>
          <a:prstGeom prst="rect">
            <a:avLst/>
          </a:prstGeom>
        </p:spPr>
        <p:txBody>
          <a:bodyPr vert="horz" lIns="91440" tIns="45720" rIns="91440" bIns="45720" rtlCol="0" anchor="ctr">
            <a:no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357158" y="1357298"/>
            <a:ext cx="8358246" cy="4768865"/>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51041-389B-49AE-8536-F8F6C7F0D96F}" type="datetimeFigureOut">
              <a:rPr lang="en-US" smtClean="0"/>
              <a:pPr/>
              <a:t>2/10/2012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B04B0-A549-48D5-86FE-EFC9FC9854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3800" kern="1200">
          <a:solidFill>
            <a:srgbClr val="FF9900"/>
          </a:solidFill>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2700" kern="1200">
          <a:solidFill>
            <a:schemeClr val="bg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500" kern="1200">
          <a:solidFill>
            <a:schemeClr val="bg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300" kern="1200">
          <a:solidFill>
            <a:schemeClr val="bg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30188"/>
            <a:ext cx="8382000" cy="49859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en-US" sz="3600" b="1" spc="0" dirty="0" smtClean="0">
                <a:ln/>
                <a:solidFill>
                  <a:srgbClr val="FFC000"/>
                </a:solidFill>
                <a:effectLst/>
                <a:latin typeface="Times New Roman" pitchFamily="18" charset="0"/>
              </a:rPr>
              <a:t>GSEM534  Issues in Ellen White Studies</a:t>
            </a:r>
            <a:endParaRPr lang="en-US" sz="3600" b="1" spc="0" dirty="0" smtClean="0">
              <a:ln/>
              <a:solidFill>
                <a:srgbClr val="FFC000"/>
              </a:solidFill>
              <a:effectLst/>
            </a:endParaRPr>
          </a:p>
        </p:txBody>
      </p:sp>
      <p:sp>
        <p:nvSpPr>
          <p:cNvPr id="14340" name="Rectangle 3"/>
          <p:cNvSpPr>
            <a:spLocks noChangeArrowheads="1"/>
          </p:cNvSpPr>
          <p:nvPr/>
        </p:nvSpPr>
        <p:spPr bwMode="auto">
          <a:xfrm>
            <a:off x="152400" y="2151063"/>
            <a:ext cx="8839200" cy="2062103"/>
          </a:xfrm>
          <a:prstGeom prst="rect">
            <a:avLst/>
          </a:prstGeom>
          <a:noFill/>
          <a:ln w="9525">
            <a:noFill/>
            <a:miter lim="800000"/>
            <a:headEnd/>
            <a:tailEnd/>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 E R M E N E U T I C S    I </a:t>
            </a:r>
            <a:r>
              <a:rPr lang="en-US"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a:t>
            </a: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a:t>
            </a: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a:t>
            </a:r>
          </a:p>
          <a:p>
            <a:pPr algn="ctr" eaLnBrk="0" hangingPunct="0"/>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eaLnBrk="0" hangingPunct="0"/>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Literary, Historical, and Theological Contexts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30188"/>
            <a:ext cx="8382000" cy="99719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Aspects of Literary Context, </a:t>
            </a:r>
            <a:r>
              <a:rPr lang="en-US" sz="36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continued</a:t>
            </a:r>
            <a:endPar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3555" name="Rectangle 3"/>
          <p:cNvSpPr>
            <a:spLocks noGrp="1" noChangeArrowheads="1"/>
          </p:cNvSpPr>
          <p:nvPr>
            <p:ph idx="1"/>
          </p:nvPr>
        </p:nvSpPr>
        <p:spPr>
          <a:xfrm>
            <a:off x="381000" y="1412875"/>
            <a:ext cx="8382000" cy="318548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1" eaLnBrk="1" hangingPunct="1">
              <a:buFont typeface="Wingdings" pitchFamily="2" charset="2"/>
              <a:buNone/>
            </a:pPr>
            <a:r>
              <a:rPr lang="en-US" sz="2800" b="1" dirty="0" smtClean="0">
                <a:ln/>
                <a:solidFill>
                  <a:schemeClr val="accent3"/>
                </a:solidFill>
              </a:rPr>
              <a:t>c.  </a:t>
            </a:r>
            <a:r>
              <a:rPr lang="en-US" sz="3000" b="1" dirty="0" smtClean="0">
                <a:ln/>
                <a:solidFill>
                  <a:srgbClr val="FFC000"/>
                </a:solidFill>
              </a:rPr>
              <a:t>Approximation</a:t>
            </a:r>
          </a:p>
          <a:p>
            <a:pPr lvl="2" eaLnBrk="1" hangingPunct="1">
              <a:buNone/>
            </a:pPr>
            <a:r>
              <a:rPr lang="en-US" sz="3000" b="1" dirty="0" smtClean="0">
                <a:ln/>
                <a:solidFill>
                  <a:srgbClr val="FFC000"/>
                </a:solidFill>
              </a:rPr>
              <a:t>40 or 38 rooms in the Paradise Valley Sanitarium (1 SM 38).</a:t>
            </a:r>
          </a:p>
          <a:p>
            <a:pPr lvl="1" eaLnBrk="1" hangingPunct="1">
              <a:buFont typeface="Wingdings" pitchFamily="2" charset="2"/>
              <a:buNone/>
            </a:pPr>
            <a:r>
              <a:rPr lang="en-US" sz="3000" b="1" dirty="0" smtClean="0">
                <a:ln/>
                <a:solidFill>
                  <a:srgbClr val="FFC000"/>
                </a:solidFill>
              </a:rPr>
              <a:t>d.  Generalizations, with possible exceptions </a:t>
            </a:r>
          </a:p>
          <a:p>
            <a:pPr lvl="2" eaLnBrk="1" hangingPunct="1">
              <a:buNone/>
            </a:pPr>
            <a:r>
              <a:rPr lang="en-US" sz="3000" b="1" dirty="0" smtClean="0">
                <a:ln/>
                <a:solidFill>
                  <a:srgbClr val="FFC000"/>
                </a:solidFill>
              </a:rPr>
              <a:t>“A youth not out of his teens is a poor judge of the fitness of a person as young as himself to be his companion for life (MYP 452).</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30188"/>
            <a:ext cx="8382000" cy="6093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Historical Context</a:t>
            </a:r>
          </a:p>
        </p:txBody>
      </p:sp>
      <p:sp>
        <p:nvSpPr>
          <p:cNvPr id="24579" name="Rectangle 3"/>
          <p:cNvSpPr>
            <a:spLocks noGrp="1" noChangeArrowheads="1"/>
          </p:cNvSpPr>
          <p:nvPr>
            <p:ph idx="1"/>
          </p:nvPr>
        </p:nvSpPr>
        <p:spPr>
          <a:xfrm>
            <a:off x="301625" y="1905000"/>
            <a:ext cx="8504238" cy="99719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en-US" sz="3600" b="1" dirty="0" smtClean="0">
                <a:ln/>
                <a:solidFill>
                  <a:srgbClr val="FFC000"/>
                </a:solidFill>
              </a:rPr>
              <a:t>The time, place and circumstances in which the message was originally given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99719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General Principles </a:t>
            </a:r>
            <a:b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Regarding Historical Context</a:t>
            </a:r>
          </a:p>
        </p:txBody>
      </p:sp>
      <p:sp>
        <p:nvSpPr>
          <p:cNvPr id="22531" name="Rectangle 3"/>
          <p:cNvSpPr>
            <a:spLocks noGrp="1" noChangeArrowheads="1"/>
          </p:cNvSpPr>
          <p:nvPr>
            <p:ph idx="1"/>
          </p:nvPr>
        </p:nvSpPr>
        <p:spPr>
          <a:xfrm>
            <a:off x="762000" y="1752600"/>
            <a:ext cx="7772400" cy="396416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lnSpc>
                <a:spcPct val="80000"/>
              </a:lnSpc>
              <a:buNone/>
            </a:pPr>
            <a:r>
              <a:rPr lang="en-US" sz="2800" b="1" dirty="0" smtClean="0">
                <a:ln/>
                <a:solidFill>
                  <a:srgbClr val="FFC000"/>
                </a:solidFill>
              </a:rPr>
              <a:t>1.  1875:  “That which can be said of men under certain circumstances cannot be said of them under other circumstances” (3T 470; reprinted in 5T 670). </a:t>
            </a:r>
          </a:p>
          <a:p>
            <a:pPr eaLnBrk="1" hangingPunct="1">
              <a:lnSpc>
                <a:spcPct val="80000"/>
              </a:lnSpc>
              <a:buNone/>
            </a:pPr>
            <a:r>
              <a:rPr lang="en-US" sz="2800" b="1" dirty="0" smtClean="0">
                <a:ln/>
                <a:solidFill>
                  <a:srgbClr val="FFC000"/>
                </a:solidFill>
              </a:rPr>
              <a:t>2.  1904:  “God wants us all to have common sense, and He wants us to reason from common sense.  Circumstances alter conditions.  Circumstances change the relation of things” (3 SM 217).</a:t>
            </a:r>
          </a:p>
          <a:p>
            <a:pPr eaLnBrk="1" hangingPunct="1">
              <a:lnSpc>
                <a:spcPct val="80000"/>
              </a:lnSpc>
              <a:buNone/>
            </a:pPr>
            <a:r>
              <a:rPr lang="en-US" sz="2800" b="1" dirty="0" smtClean="0">
                <a:ln/>
                <a:solidFill>
                  <a:srgbClr val="FFC000"/>
                </a:solidFill>
              </a:rPr>
              <a:t>3.  1911:  “Regarding the testimonies, nothing is ignored; nothing is cast aside; but time and place must be considered” (1 SM 57).</a:t>
            </a:r>
            <a:endParaRPr lang="en-US" b="1" dirty="0" smtClean="0">
              <a:ln/>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30188"/>
            <a:ext cx="83820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Aspects of Historical Context</a:t>
            </a:r>
            <a:endParaRPr lang="en-U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6627" name="Rectangle 3"/>
          <p:cNvSpPr>
            <a:spLocks noGrp="1" noChangeArrowheads="1"/>
          </p:cNvSpPr>
          <p:nvPr>
            <p:ph idx="1"/>
          </p:nvPr>
        </p:nvSpPr>
        <p:spPr>
          <a:xfrm>
            <a:off x="301625" y="2514600"/>
            <a:ext cx="8504238" cy="260994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Font typeface="Wingdings 2" pitchFamily="18" charset="2"/>
              <a:buNone/>
            </a:pPr>
            <a:r>
              <a:rPr lang="en-US" b="1" dirty="0" smtClean="0">
                <a:ln/>
                <a:solidFill>
                  <a:schemeClr val="accent3"/>
                </a:solidFill>
              </a:rPr>
              <a:t>					</a:t>
            </a:r>
            <a:r>
              <a:rPr lang="en-US" b="1" dirty="0" smtClean="0">
                <a:ln/>
                <a:solidFill>
                  <a:srgbClr val="FFC000"/>
                </a:solidFill>
              </a:rPr>
              <a:t>Time</a:t>
            </a:r>
          </a:p>
          <a:p>
            <a:pPr eaLnBrk="1" hangingPunct="1">
              <a:buFont typeface="Wingdings 2" pitchFamily="18" charset="2"/>
              <a:buNone/>
            </a:pPr>
            <a:endParaRPr lang="en-US" b="1" dirty="0" smtClean="0">
              <a:ln/>
              <a:solidFill>
                <a:srgbClr val="FFC000"/>
              </a:solidFill>
            </a:endParaRPr>
          </a:p>
          <a:p>
            <a:pPr eaLnBrk="1" hangingPunct="1">
              <a:buFont typeface="Wingdings 2" pitchFamily="18" charset="2"/>
              <a:buNone/>
            </a:pPr>
            <a:r>
              <a:rPr lang="en-US" b="1" dirty="0" smtClean="0">
                <a:ln/>
                <a:solidFill>
                  <a:srgbClr val="FFC000"/>
                </a:solidFill>
              </a:rPr>
              <a:t>					Place</a:t>
            </a:r>
          </a:p>
          <a:p>
            <a:pPr eaLnBrk="1" hangingPunct="1">
              <a:buFont typeface="Wingdings 2" pitchFamily="18" charset="2"/>
              <a:buNone/>
            </a:pPr>
            <a:endParaRPr lang="en-US" b="1" dirty="0" smtClean="0">
              <a:ln/>
              <a:solidFill>
                <a:srgbClr val="FFC000"/>
              </a:solidFill>
            </a:endParaRPr>
          </a:p>
          <a:p>
            <a:pPr eaLnBrk="1" hangingPunct="1">
              <a:buFont typeface="Wingdings 2" pitchFamily="18" charset="2"/>
              <a:buNone/>
            </a:pPr>
            <a:r>
              <a:rPr lang="en-US" b="1" dirty="0" smtClean="0">
                <a:ln/>
                <a:solidFill>
                  <a:srgbClr val="FFC000"/>
                </a:solidFill>
              </a:rPr>
              <a:t>					Circumstances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30188"/>
            <a:ext cx="83820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Case Studies in Time</a:t>
            </a:r>
          </a:p>
        </p:txBody>
      </p:sp>
      <p:sp>
        <p:nvSpPr>
          <p:cNvPr id="27651" name="Rectangle 3"/>
          <p:cNvSpPr>
            <a:spLocks noGrp="1" noChangeArrowheads="1"/>
          </p:cNvSpPr>
          <p:nvPr>
            <p:ph idx="1"/>
          </p:nvPr>
        </p:nvSpPr>
        <p:spPr>
          <a:xfrm>
            <a:off x="301625" y="2133600"/>
            <a:ext cx="8504238" cy="212365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buFont typeface="Wingdings 2" pitchFamily="18" charset="2"/>
              <a:buNone/>
            </a:pPr>
            <a:r>
              <a:rPr lang="en-US" sz="3600" b="1" dirty="0" smtClean="0">
                <a:ln/>
                <a:solidFill>
                  <a:srgbClr val="FFC000"/>
                </a:solidFill>
              </a:rPr>
              <a:t>The Time when Probation Closes</a:t>
            </a:r>
            <a:endParaRPr lang="en-US" b="1" dirty="0" smtClean="0">
              <a:ln/>
              <a:solidFill>
                <a:srgbClr val="FFC000"/>
              </a:solidFill>
            </a:endParaRPr>
          </a:p>
          <a:p>
            <a:pPr lvl="1" algn="ctr" eaLnBrk="1" hangingPunct="1">
              <a:buFont typeface="Wingdings" pitchFamily="2" charset="2"/>
              <a:buNone/>
            </a:pPr>
            <a:endParaRPr lang="en-US" sz="3200" b="1" dirty="0" smtClean="0">
              <a:ln/>
              <a:solidFill>
                <a:srgbClr val="FFC000"/>
              </a:solidFill>
            </a:endParaRPr>
          </a:p>
          <a:p>
            <a:pPr lvl="1" algn="ctr" eaLnBrk="1" hangingPunct="1">
              <a:buFont typeface="Wingdings" pitchFamily="2" charset="2"/>
              <a:buNone/>
            </a:pPr>
            <a:r>
              <a:rPr lang="en-US" sz="3200" b="1" dirty="0" smtClean="0">
                <a:ln/>
                <a:solidFill>
                  <a:srgbClr val="FFC000"/>
                </a:solidFill>
              </a:rPr>
              <a:t>“We are still in probationary time”</a:t>
            </a:r>
          </a:p>
          <a:p>
            <a:pPr lvl="1" algn="ctr" eaLnBrk="1" hangingPunct="1">
              <a:buFont typeface="Wingdings" pitchFamily="2" charset="2"/>
              <a:buNone/>
            </a:pPr>
            <a:r>
              <a:rPr lang="en-US" sz="3200" b="1" dirty="0" smtClean="0">
                <a:ln/>
                <a:solidFill>
                  <a:srgbClr val="FFC000"/>
                </a:solidFill>
              </a:rPr>
              <a:t>(Letter 20, Jan. 16, 1898).</a:t>
            </a:r>
            <a:endParaRPr lang="en-US" b="1" dirty="0" smtClean="0">
              <a:ln/>
              <a:solidFill>
                <a:srgbClr val="FFC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381000" y="609601"/>
            <a:ext cx="8077200" cy="57738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lnSpc>
                <a:spcPct val="80000"/>
              </a:lnSpc>
              <a:buNone/>
            </a:pPr>
            <a:r>
              <a:rPr lang="en-US" b="1" dirty="0" smtClean="0">
                <a:ln/>
                <a:solidFill>
                  <a:srgbClr val="FFC000"/>
                </a:solidFill>
              </a:rPr>
              <a:t>1.  The statement was true when written, in 1898.</a:t>
            </a:r>
          </a:p>
          <a:p>
            <a:pPr eaLnBrk="1" hangingPunct="1">
              <a:lnSpc>
                <a:spcPct val="80000"/>
              </a:lnSpc>
              <a:buNone/>
            </a:pPr>
            <a:endParaRPr lang="en-US" b="1" dirty="0" smtClean="0">
              <a:ln/>
              <a:solidFill>
                <a:srgbClr val="FFC000"/>
              </a:solidFill>
            </a:endParaRPr>
          </a:p>
          <a:p>
            <a:pPr eaLnBrk="1" hangingPunct="1">
              <a:lnSpc>
                <a:spcPct val="80000"/>
              </a:lnSpc>
              <a:buNone/>
            </a:pPr>
            <a:r>
              <a:rPr lang="en-US" b="1" dirty="0" smtClean="0">
                <a:ln/>
                <a:solidFill>
                  <a:srgbClr val="FFC000"/>
                </a:solidFill>
              </a:rPr>
              <a:t>2.  Is it true today, more than a century later?</a:t>
            </a:r>
          </a:p>
          <a:p>
            <a:pPr marL="1031875" lvl="1" indent="-514350" eaLnBrk="1" hangingPunct="1">
              <a:lnSpc>
                <a:spcPct val="80000"/>
              </a:lnSpc>
              <a:buAutoNum type="alphaUcPeriod"/>
            </a:pPr>
            <a:r>
              <a:rPr lang="en-US" b="1" dirty="0" smtClean="0">
                <a:ln/>
                <a:solidFill>
                  <a:srgbClr val="FFC000"/>
                </a:solidFill>
              </a:rPr>
              <a:t>Most SDAs hold that this is still true.</a:t>
            </a:r>
          </a:p>
          <a:p>
            <a:pPr marL="1031875" lvl="1" indent="-514350" eaLnBrk="1" hangingPunct="1">
              <a:lnSpc>
                <a:spcPct val="80000"/>
              </a:lnSpc>
              <a:buAutoNum type="alphaUcPeriod"/>
            </a:pPr>
            <a:r>
              <a:rPr lang="en-US" b="1" dirty="0" smtClean="0">
                <a:ln/>
                <a:solidFill>
                  <a:srgbClr val="FFC000"/>
                </a:solidFill>
              </a:rPr>
              <a:t>Jeanine </a:t>
            </a:r>
            <a:r>
              <a:rPr lang="en-US" b="1" dirty="0" err="1" smtClean="0">
                <a:ln/>
                <a:solidFill>
                  <a:srgbClr val="FFC000"/>
                </a:solidFill>
              </a:rPr>
              <a:t>Sautron</a:t>
            </a:r>
            <a:r>
              <a:rPr lang="en-US" b="1" dirty="0" smtClean="0">
                <a:ln/>
                <a:solidFill>
                  <a:srgbClr val="FFC000"/>
                </a:solidFill>
              </a:rPr>
              <a:t>, the French woman who claimed to have been given EGW’s prophetic gift, thought probation for all SDA’s closed in the spring of 1991.</a:t>
            </a:r>
          </a:p>
          <a:p>
            <a:pPr lvl="1" eaLnBrk="1" hangingPunct="1">
              <a:lnSpc>
                <a:spcPct val="80000"/>
              </a:lnSpc>
              <a:buNone/>
            </a:pPr>
            <a:endParaRPr lang="en-US" b="1" dirty="0" smtClean="0">
              <a:ln/>
              <a:solidFill>
                <a:srgbClr val="FFC000"/>
              </a:solidFill>
            </a:endParaRPr>
          </a:p>
          <a:p>
            <a:pPr eaLnBrk="1" hangingPunct="1">
              <a:lnSpc>
                <a:spcPct val="80000"/>
              </a:lnSpc>
              <a:buNone/>
            </a:pPr>
            <a:r>
              <a:rPr lang="en-US" b="1" dirty="0" smtClean="0">
                <a:ln/>
                <a:solidFill>
                  <a:srgbClr val="FFC000"/>
                </a:solidFill>
              </a:rPr>
              <a:t>3.  Even though EGW’s statement “We are still in probationary time,” is still true today, the time is coming when it will not be true (Rev. 22:11).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 calcmode="lin" valueType="num">
                                      <p:cBhvr additive="base">
                                        <p:cTn id="7"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 calcmode="lin" valueType="num">
                                      <p:cBhvr additive="base">
                                        <p:cTn id="1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anim calcmode="lin" valueType="num">
                                      <p:cBhvr additive="base">
                                        <p:cTn id="19"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30188"/>
            <a:ext cx="8382000" cy="5539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Case studies in “time”</a:t>
            </a:r>
          </a:p>
        </p:txBody>
      </p:sp>
      <p:sp>
        <p:nvSpPr>
          <p:cNvPr id="29699" name="Rectangle 3"/>
          <p:cNvSpPr>
            <a:spLocks noGrp="1" noChangeArrowheads="1"/>
          </p:cNvSpPr>
          <p:nvPr>
            <p:ph idx="1"/>
          </p:nvPr>
        </p:nvSpPr>
        <p:spPr>
          <a:xfrm>
            <a:off x="301625" y="2133600"/>
            <a:ext cx="8504238" cy="2191369"/>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buFont typeface="Wingdings 2" pitchFamily="18" charset="2"/>
              <a:buNone/>
            </a:pPr>
            <a:r>
              <a:rPr lang="en-US" sz="3600" b="1" dirty="0" smtClean="0">
                <a:ln/>
                <a:solidFill>
                  <a:srgbClr val="FFC000"/>
                </a:solidFill>
              </a:rPr>
              <a:t>Is the Voice of the General Conference</a:t>
            </a:r>
          </a:p>
          <a:p>
            <a:pPr algn="ctr" eaLnBrk="1" hangingPunct="1">
              <a:buFont typeface="Wingdings 2" pitchFamily="18" charset="2"/>
              <a:buNone/>
            </a:pPr>
            <a:r>
              <a:rPr lang="en-US" sz="3600" b="1" dirty="0" smtClean="0">
                <a:ln/>
                <a:solidFill>
                  <a:srgbClr val="FFC000"/>
                </a:solidFill>
              </a:rPr>
              <a:t> To Be Heeded as the Voice of God?</a:t>
            </a:r>
          </a:p>
          <a:p>
            <a:pPr algn="ctr" eaLnBrk="1" hangingPunct="1"/>
            <a:endParaRPr lang="en-US" sz="3600" b="1" dirty="0" smtClean="0">
              <a:ln/>
              <a:solidFill>
                <a:schemeClr val="accent3"/>
              </a:solidFill>
            </a:endParaRPr>
          </a:p>
          <a:p>
            <a:pPr algn="ctr" eaLnBrk="1" hangingPunct="1">
              <a:buFont typeface="Wingdings 2" pitchFamily="18" charset="2"/>
              <a:buNone/>
            </a:pPr>
            <a:r>
              <a:rPr lang="en-US" sz="2800" b="1" dirty="0" smtClean="0">
                <a:ln/>
                <a:solidFill>
                  <a:srgbClr val="FFC000"/>
                </a:solidFill>
              </a:rPr>
              <a:t>(Note how her position changed between 1875 and 1911)</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30188"/>
            <a:ext cx="83820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 the GC the Voice of God?</a:t>
            </a:r>
          </a:p>
        </p:txBody>
      </p:sp>
      <p:sp>
        <p:nvSpPr>
          <p:cNvPr id="30723" name="Rectangle 3"/>
          <p:cNvSpPr>
            <a:spLocks noGrp="1" noChangeArrowheads="1"/>
          </p:cNvSpPr>
          <p:nvPr>
            <p:ph idx="1"/>
          </p:nvPr>
        </p:nvSpPr>
        <p:spPr>
          <a:xfrm>
            <a:off x="381000" y="2057400"/>
            <a:ext cx="8382000" cy="2743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Yes, 1875:  “When the judgment of the General Conference, which is the highest authority that God has upon the earth, is exercised, private independence and private judgment must not be maintained, but be surrendered” (3T 492).</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304800"/>
            <a:ext cx="7772400" cy="990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Situation Changing</a:t>
            </a:r>
          </a:p>
        </p:txBody>
      </p:sp>
      <p:sp>
        <p:nvSpPr>
          <p:cNvPr id="31747" name="Rectangle 3"/>
          <p:cNvSpPr>
            <a:spLocks noGrp="1" noChangeArrowheads="1"/>
          </p:cNvSpPr>
          <p:nvPr>
            <p:ph idx="1"/>
          </p:nvPr>
        </p:nvSpPr>
        <p:spPr>
          <a:xfrm>
            <a:off x="762000" y="1752600"/>
            <a:ext cx="7772400" cy="443198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1895:  “The voice of the General Conference has been [note: </a:t>
            </a:r>
            <a:r>
              <a:rPr lang="en-US" b="1" i="1" dirty="0" smtClean="0">
                <a:ln/>
                <a:solidFill>
                  <a:srgbClr val="FFC000"/>
                </a:solidFill>
              </a:rPr>
              <a:t>past</a:t>
            </a:r>
            <a:r>
              <a:rPr lang="en-US" b="1" dirty="0" smtClean="0">
                <a:ln/>
                <a:solidFill>
                  <a:srgbClr val="FFC000"/>
                </a:solidFill>
              </a:rPr>
              <a:t> tense] regarded as an authority to be heeded as the voice of the Holy Spirit.  But when members of the General Conference Committee become entangled in business affairs and financial perplexities, the sacred, elevated character of their work is in a great degree lost” (Ms 33, 1895, in MR #1118).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533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NO LONGER</a:t>
            </a:r>
          </a:p>
        </p:txBody>
      </p:sp>
      <p:sp>
        <p:nvSpPr>
          <p:cNvPr id="32771" name="Rectangle 3"/>
          <p:cNvSpPr>
            <a:spLocks noGrp="1" noChangeArrowheads="1"/>
          </p:cNvSpPr>
          <p:nvPr>
            <p:ph idx="1"/>
          </p:nvPr>
        </p:nvSpPr>
        <p:spPr>
          <a:xfrm>
            <a:off x="762000" y="1828800"/>
            <a:ext cx="7772400" cy="366254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sz="2800" b="1" dirty="0" smtClean="0">
                <a:ln/>
                <a:solidFill>
                  <a:srgbClr val="FFC000"/>
                </a:solidFill>
              </a:rPr>
              <a:t>1896:  “The voice from Battle Creek which has been [again, note: </a:t>
            </a:r>
            <a:r>
              <a:rPr lang="en-US" sz="2800" b="1" i="1" dirty="0" smtClean="0">
                <a:ln/>
                <a:solidFill>
                  <a:srgbClr val="FFC000"/>
                </a:solidFill>
              </a:rPr>
              <a:t>past</a:t>
            </a:r>
            <a:r>
              <a:rPr lang="en-US" sz="2800" b="1" dirty="0" smtClean="0">
                <a:ln/>
                <a:solidFill>
                  <a:srgbClr val="FFC000"/>
                </a:solidFill>
              </a:rPr>
              <a:t> tense] regarded as authority in counseling how the work should be done, is no longer the voice of God” (Letter 4, July 1, 1896).</a:t>
            </a:r>
          </a:p>
          <a:p>
            <a:pPr eaLnBrk="1" hangingPunct="1"/>
            <a:endParaRPr lang="en-US" sz="2800" b="1" dirty="0" smtClean="0">
              <a:ln/>
              <a:solidFill>
                <a:srgbClr val="FFC000"/>
              </a:solidFill>
            </a:endParaRPr>
          </a:p>
          <a:p>
            <a:pPr eaLnBrk="1" hangingPunct="1"/>
            <a:r>
              <a:rPr lang="en-US" sz="2800" b="1" dirty="0" smtClean="0">
                <a:ln/>
                <a:solidFill>
                  <a:srgbClr val="FFC000"/>
                </a:solidFill>
              </a:rPr>
              <a:t>1898:  “It has been some years since I have considered the General Conference as the voice of God” (Letter 77, Aug. 26, 1898).</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152400"/>
            <a:ext cx="8839200" cy="664797"/>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Perpetua" pitchFamily="18" charset="0"/>
              </a:rPr>
              <a:t>Literary Context</a:t>
            </a:r>
          </a:p>
        </p:txBody>
      </p:sp>
      <p:sp>
        <p:nvSpPr>
          <p:cNvPr id="15363" name="Rectangle 3"/>
          <p:cNvSpPr>
            <a:spLocks noGrp="1" noChangeArrowheads="1"/>
          </p:cNvSpPr>
          <p:nvPr>
            <p:ph idx="1"/>
          </p:nvPr>
        </p:nvSpPr>
        <p:spPr>
          <a:xfrm>
            <a:off x="533400" y="1143000"/>
            <a:ext cx="7924800" cy="4563785"/>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sz="2800" b="1" dirty="0" smtClean="0">
                <a:ln/>
                <a:solidFill>
                  <a:srgbClr val="FFC000"/>
                </a:solidFill>
              </a:rPr>
              <a:t>“In order to sustain erroneous doctrines or unchristian practices, some will seize upon passages of Scripture </a:t>
            </a:r>
            <a:r>
              <a:rPr lang="en-US" sz="2800" b="1" u="sng" dirty="0" smtClean="0">
                <a:ln/>
                <a:solidFill>
                  <a:srgbClr val="FFC000"/>
                </a:solidFill>
              </a:rPr>
              <a:t>separated from the context</a:t>
            </a:r>
            <a:r>
              <a:rPr lang="en-US" sz="2800" b="1" dirty="0" smtClean="0">
                <a:ln/>
                <a:solidFill>
                  <a:srgbClr val="FFC000"/>
                </a:solidFill>
              </a:rPr>
              <a:t>, perhaps quoting half a single verse as proving their point, when the remaining portion would show the meaning to be quite the opposite.  With the cunning of the serpent they entrench themselves behind </a:t>
            </a:r>
            <a:r>
              <a:rPr lang="en-US" sz="2800" b="1" u="sng" dirty="0" smtClean="0">
                <a:ln/>
                <a:solidFill>
                  <a:srgbClr val="FFC000"/>
                </a:solidFill>
              </a:rPr>
              <a:t>disconnected utterances construed to suit their carnal desires. </a:t>
            </a:r>
            <a:r>
              <a:rPr lang="en-US" sz="2800" b="1" dirty="0" smtClean="0">
                <a:ln/>
                <a:solidFill>
                  <a:srgbClr val="FFC000"/>
                </a:solidFill>
              </a:rPr>
              <a:t> Thus do many willfully pervert the word of God” (GC 521).</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457200"/>
            <a:ext cx="7772400" cy="9906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the GC the Voice of God?</a:t>
            </a:r>
            <a:b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Situation Improving, 1901 GC</a:t>
            </a: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3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3795" name="Rectangle 3"/>
          <p:cNvSpPr>
            <a:spLocks noGrp="1" noChangeArrowheads="1"/>
          </p:cNvSpPr>
          <p:nvPr>
            <p:ph idx="1"/>
          </p:nvPr>
        </p:nvSpPr>
        <p:spPr>
          <a:xfrm>
            <a:off x="685800" y="1981200"/>
            <a:ext cx="7772400" cy="295465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Font typeface="Wingdings 2" pitchFamily="18" charset="2"/>
              <a:buNone/>
            </a:pPr>
            <a:r>
              <a:rPr lang="en-US" sz="2800" b="1" dirty="0" smtClean="0">
                <a:ln/>
                <a:solidFill>
                  <a:srgbClr val="FFC000"/>
                </a:solidFill>
              </a:rPr>
              <a:t>“The people have lost confidence in those who have the management of the work.  Yet we hear that the voice of the Conference is the voice of God.  Every time I have heard this,  I have thought it was almost blasphemy. . . .” </a:t>
            </a:r>
          </a:p>
          <a:p>
            <a:pPr algn="ctr" eaLnBrk="1" hangingPunct="1">
              <a:buFont typeface="Wingdings 2" pitchFamily="18" charset="2"/>
              <a:buNone/>
            </a:pPr>
            <a:r>
              <a:rPr lang="en-US" sz="2800" b="1" dirty="0" smtClean="0">
                <a:ln/>
                <a:solidFill>
                  <a:srgbClr val="FFC000"/>
                </a:solidFill>
              </a:rPr>
              <a:t>(April 1, 1901, day before the session opened)</a:t>
            </a:r>
          </a:p>
          <a:p>
            <a:pPr eaLnBrk="1" hangingPunct="1">
              <a:buFont typeface="Wingdings 2" pitchFamily="18" charset="2"/>
              <a:buNone/>
            </a:pPr>
            <a:endParaRPr lang="en-US" b="1" dirty="0" smtClean="0">
              <a:ln/>
              <a:solidFill>
                <a:srgbClr val="FFC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the GC the Voice of God?</a:t>
            </a:r>
          </a:p>
        </p:txBody>
      </p:sp>
      <p:sp>
        <p:nvSpPr>
          <p:cNvPr id="34819" name="Rectangle 3"/>
          <p:cNvSpPr>
            <a:spLocks noGrp="1" noChangeArrowheads="1"/>
          </p:cNvSpPr>
          <p:nvPr>
            <p:ph idx="1"/>
          </p:nvPr>
        </p:nvSpPr>
        <p:spPr>
          <a:xfrm>
            <a:off x="685800" y="1600200"/>
            <a:ext cx="7772400" cy="428425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“The voice of the Conference ought to be the voice of God, but it is not, because </a:t>
            </a:r>
          </a:p>
          <a:p>
            <a:pPr eaLnBrk="1" hangingPunct="1"/>
            <a:r>
              <a:rPr lang="en-US" b="1" dirty="0" smtClean="0">
                <a:ln/>
                <a:solidFill>
                  <a:srgbClr val="FFC000"/>
                </a:solidFill>
              </a:rPr>
              <a:t>[1] some in connection with it are not men of faith and prayer, they are not men elevated by principle. . . .  </a:t>
            </a:r>
          </a:p>
          <a:p>
            <a:pPr eaLnBrk="1" hangingPunct="1"/>
            <a:r>
              <a:rPr lang="en-US" b="1" dirty="0" smtClean="0">
                <a:ln/>
                <a:solidFill>
                  <a:srgbClr val="FFC000"/>
                </a:solidFill>
              </a:rPr>
              <a:t>[2] Two or three voices are not to control everything in the [whole world] field” (Ms 37, April 1, 1901, pp. 1, 8).</a:t>
            </a:r>
          </a:p>
          <a:p>
            <a:pPr eaLnBrk="1" hangingPunct="1"/>
            <a:endParaRPr lang="en-US" b="1" dirty="0" smtClean="0">
              <a:ln/>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99719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April 2, 1901, </a:t>
            </a:r>
            <a:b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Opening Day of GC Session </a:t>
            </a:r>
          </a:p>
        </p:txBody>
      </p:sp>
      <p:sp>
        <p:nvSpPr>
          <p:cNvPr id="35843" name="Rectangle 3"/>
          <p:cNvSpPr>
            <a:spLocks noGrp="1" noChangeArrowheads="1"/>
          </p:cNvSpPr>
          <p:nvPr>
            <p:ph idx="1"/>
          </p:nvPr>
        </p:nvSpPr>
        <p:spPr>
          <a:xfrm>
            <a:off x="381000" y="1600200"/>
            <a:ext cx="8153400" cy="31023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“That these men should stand in a sacred place, to be as the voice of God to the people, as we once believed the General Conference to be, that day is past.  What we want now is reorganization.  We want to begin at the foundation, and to build upon a different principle” (1901 GCB, p. 25, col. 1).</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wrap="none">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April 4, 1901, EGW Enthusiastic</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about Structural Changes </a:t>
            </a:r>
          </a:p>
        </p:txBody>
      </p:sp>
      <p:sp>
        <p:nvSpPr>
          <p:cNvPr id="36867" name="Rectangle 3"/>
          <p:cNvSpPr>
            <a:spLocks noGrp="1" noChangeArrowheads="1"/>
          </p:cNvSpPr>
          <p:nvPr>
            <p:ph idx="1"/>
          </p:nvPr>
        </p:nvSpPr>
        <p:spPr>
          <a:xfrm>
            <a:off x="381000" y="2286000"/>
            <a:ext cx="8382000" cy="1981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“I was to say, from the light given me by God, there should have been, years ago, organizations such as are now [being] proposed” (1901 GCB, 68).</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228600"/>
            <a:ext cx="7772400" cy="886397"/>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April 23, 1901, </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Closing day of GC Session</a:t>
            </a:r>
          </a:p>
        </p:txBody>
      </p:sp>
      <p:sp>
        <p:nvSpPr>
          <p:cNvPr id="37891" name="Rectangle 3"/>
          <p:cNvSpPr>
            <a:spLocks noGrp="1" noChangeArrowheads="1"/>
          </p:cNvSpPr>
          <p:nvPr>
            <p:ph idx="1"/>
          </p:nvPr>
        </p:nvSpPr>
        <p:spPr>
          <a:xfrm>
            <a:off x="762000" y="1524000"/>
            <a:ext cx="7772400" cy="507215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“Wrongs--serious wrongs--have been committed in Battle Creek.  I did not know how we would get along at this meeting. . . </a:t>
            </a:r>
          </a:p>
          <a:p>
            <a:pPr eaLnBrk="1" hangingPunct="1">
              <a:buNone/>
            </a:pPr>
            <a:endParaRPr lang="en-US" b="1" dirty="0" smtClean="0">
              <a:ln/>
              <a:solidFill>
                <a:srgbClr val="FFC000"/>
              </a:solidFill>
            </a:endParaRPr>
          </a:p>
          <a:p>
            <a:pPr eaLnBrk="1" hangingPunct="1"/>
            <a:r>
              <a:rPr lang="en-US" b="1" dirty="0" smtClean="0">
                <a:ln/>
                <a:solidFill>
                  <a:srgbClr val="FFC000"/>
                </a:solidFill>
              </a:rPr>
              <a:t>“Who do you suppose has been among us since this Conference began?  Who has kept away the objectionable features that generally appear in such a meeting?  Who has walked up and down the aisles of this Tabernacle?--the God of heaven and his angels.”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886397"/>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April 23, 1901, </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Closing day of GC Session</a:t>
            </a:r>
          </a:p>
        </p:txBody>
      </p:sp>
      <p:sp>
        <p:nvSpPr>
          <p:cNvPr id="38915" name="Rectangle 3"/>
          <p:cNvSpPr>
            <a:spLocks noGrp="1" noChangeArrowheads="1"/>
          </p:cNvSpPr>
          <p:nvPr>
            <p:ph idx="1"/>
          </p:nvPr>
        </p:nvSpPr>
        <p:spPr>
          <a:xfrm>
            <a:off x="609600" y="1828800"/>
            <a:ext cx="7772400" cy="3988784"/>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90000"/>
              </a:lnSpc>
            </a:pPr>
            <a:r>
              <a:rPr lang="en-US" b="1" dirty="0" smtClean="0">
                <a:ln w="11430"/>
                <a:solidFill>
                  <a:schemeClr val="tx1"/>
                </a:solidFill>
                <a:effectLst>
                  <a:outerShdw blurRad="50800" dist="39000" dir="5460000" algn="tl">
                    <a:srgbClr val="000000">
                      <a:alpha val="38000"/>
                    </a:srgbClr>
                  </a:outerShdw>
                </a:effectLst>
              </a:rPr>
              <a:t>“We have been trying to organize the work in the right lines.  The Lord has sent His angels, . . . telling us how to carry the work forward.  I was never more astonished in my life than at the turn things have taken at this meeting.  This is not our work.  God has brought it about. . . .  God’s angels have been walking up and down in this congregation.” (1901 GCB, 463-464).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152400"/>
            <a:ext cx="7772400" cy="886397"/>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the GC the Voice of God?</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After Reorganization--Yes</a:t>
            </a:r>
          </a:p>
        </p:txBody>
      </p:sp>
      <p:sp>
        <p:nvSpPr>
          <p:cNvPr id="39939" name="Rectangle 3"/>
          <p:cNvSpPr>
            <a:spLocks noGrp="1" noChangeArrowheads="1"/>
          </p:cNvSpPr>
          <p:nvPr>
            <p:ph idx="1"/>
          </p:nvPr>
        </p:nvSpPr>
        <p:spPr>
          <a:xfrm>
            <a:off x="762000" y="1905000"/>
            <a:ext cx="7772400" cy="35814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lnSpc>
                <a:spcPct val="90000"/>
              </a:lnSpc>
            </a:pPr>
            <a:r>
              <a:rPr lang="en-US" sz="2800" b="1" dirty="0" smtClean="0">
                <a:ln/>
                <a:solidFill>
                  <a:srgbClr val="FFC000"/>
                </a:solidFill>
              </a:rPr>
              <a:t>June 1901, two months after GC Session,      Ellen White to J. </a:t>
            </a:r>
            <a:r>
              <a:rPr lang="en-US" sz="2800" b="1" dirty="0" err="1" smtClean="0">
                <a:ln/>
                <a:solidFill>
                  <a:srgbClr val="FFC000"/>
                </a:solidFill>
              </a:rPr>
              <a:t>Edson</a:t>
            </a:r>
            <a:r>
              <a:rPr lang="en-US" sz="2800" b="1" dirty="0" smtClean="0">
                <a:ln/>
                <a:solidFill>
                  <a:srgbClr val="FFC000"/>
                </a:solidFill>
              </a:rPr>
              <a:t> White:</a:t>
            </a:r>
          </a:p>
          <a:p>
            <a:pPr algn="ctr" eaLnBrk="1" hangingPunct="1">
              <a:lnSpc>
                <a:spcPct val="90000"/>
              </a:lnSpc>
            </a:pPr>
            <a:endParaRPr lang="en-US" sz="2800" b="1" dirty="0" smtClean="0">
              <a:ln/>
              <a:solidFill>
                <a:srgbClr val="FFC000"/>
              </a:solidFill>
            </a:endParaRPr>
          </a:p>
          <a:p>
            <a:pPr eaLnBrk="1" hangingPunct="1">
              <a:lnSpc>
                <a:spcPct val="90000"/>
              </a:lnSpc>
            </a:pPr>
            <a:r>
              <a:rPr lang="en-US" sz="2800" b="1" dirty="0" smtClean="0">
                <a:ln/>
                <a:solidFill>
                  <a:srgbClr val="FFC000"/>
                </a:solidFill>
              </a:rPr>
              <a:t>“Your course would have been the course to be pursued, if no changes had been made in the General Conference.  But a change has been made, and many more changes will be made. . . .”</a:t>
            </a:r>
          </a:p>
          <a:p>
            <a:pPr eaLnBrk="1" hangingPunct="1">
              <a:lnSpc>
                <a:spcPct val="90000"/>
              </a:lnSpc>
            </a:pPr>
            <a:endParaRPr lang="en-US" b="1" dirty="0" smtClean="0">
              <a:ln/>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228600"/>
            <a:ext cx="7772400" cy="990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the GC the Voice of God?</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After Reorganization, Yes</a:t>
            </a:r>
          </a:p>
        </p:txBody>
      </p:sp>
      <p:sp>
        <p:nvSpPr>
          <p:cNvPr id="40963" name="Rectangle 3"/>
          <p:cNvSpPr>
            <a:spLocks noGrp="1" noChangeArrowheads="1"/>
          </p:cNvSpPr>
          <p:nvPr>
            <p:ph idx="1"/>
          </p:nvPr>
        </p:nvSpPr>
        <p:spPr>
          <a:xfrm>
            <a:off x="762000" y="1447800"/>
            <a:ext cx="7772400" cy="408727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“It hurts me to think that you are using the words which I wrote prior to the Conference [to apply to GC leaders after the Conference].  Since the Conference great changes have been made.</a:t>
            </a:r>
          </a:p>
          <a:p>
            <a:pPr eaLnBrk="1" hangingPunct="1"/>
            <a:r>
              <a:rPr lang="en-US" b="1" dirty="0" smtClean="0">
                <a:ln/>
                <a:solidFill>
                  <a:srgbClr val="FFC000"/>
                </a:solidFill>
              </a:rPr>
              <a:t>“A terribly unjust course has been pursued in the past.  A want of principle has been revealed.  But in pity to His people, God has brought about changes. . . .”</a:t>
            </a:r>
            <a:r>
              <a:rPr lang="en-US" sz="2800" b="1" dirty="0" smtClean="0">
                <a:ln/>
                <a:solidFill>
                  <a:srgbClr val="FFC000"/>
                </a:solidFill>
              </a:rPr>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799" y="152400"/>
            <a:ext cx="7769225"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the GC the Voice of God?</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After Reorganization--Yes</a:t>
            </a:r>
          </a:p>
        </p:txBody>
      </p:sp>
      <p:sp>
        <p:nvSpPr>
          <p:cNvPr id="41987" name="Rectangle 3"/>
          <p:cNvSpPr>
            <a:spLocks noGrp="1" noChangeArrowheads="1"/>
          </p:cNvSpPr>
          <p:nvPr>
            <p:ph idx="1"/>
          </p:nvPr>
        </p:nvSpPr>
        <p:spPr>
          <a:xfrm>
            <a:off x="1219200" y="1828800"/>
            <a:ext cx="7543800" cy="2895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smtClean="0">
                <a:ln w="11430"/>
                <a:solidFill>
                  <a:schemeClr val="tx1"/>
                </a:solidFill>
                <a:effectLst>
                  <a:outerShdw blurRad="50800" dist="39000" dir="5460000" algn="tl">
                    <a:srgbClr val="000000">
                      <a:alpha val="38000"/>
                    </a:srgbClr>
                  </a:outerShdw>
                </a:effectLst>
              </a:rPr>
              <a:t>“The course of action which before the Conference might have been a necessity is no longer a necessity, for the Lord Himself interposed to set things in order. . . .” (Letter 54, June 1901). </a:t>
            </a:r>
          </a:p>
          <a:p>
            <a:pPr eaLnBrk="1" hangingPunct="1"/>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30188"/>
            <a:ext cx="8382000" cy="114141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sz="3600" b="1" dirty="0" smtClean="0">
                <a:ln w="11430"/>
                <a:effectLst>
                  <a:outerShdw blurRad="50800" dist="39000" dir="5460000" algn="tl">
                    <a:srgbClr val="000000">
                      <a:alpha val="38000"/>
                    </a:srgbClr>
                  </a:outerShdw>
                </a:effectLst>
              </a:rPr>
              <a:t>Is the GC the Voice of God?</a:t>
            </a:r>
          </a:p>
        </p:txBody>
      </p:sp>
      <p:sp>
        <p:nvSpPr>
          <p:cNvPr id="43011" name="Rectangle 3"/>
          <p:cNvSpPr>
            <a:spLocks noGrp="1" noChangeArrowheads="1"/>
          </p:cNvSpPr>
          <p:nvPr>
            <p:ph idx="1"/>
          </p:nvPr>
        </p:nvSpPr>
        <p:spPr>
          <a:xfrm>
            <a:off x="381000" y="1828800"/>
            <a:ext cx="8382000" cy="3428999"/>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sz="2800" b="1" dirty="0" smtClean="0">
                <a:ln/>
                <a:solidFill>
                  <a:srgbClr val="FFC000"/>
                </a:solidFill>
              </a:rPr>
              <a:t>1909:  “God has ordained that the representatives of His church from all parts of the earth, when assembled in a General Conference[Session], shall have authority” (9T 261).</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tin_dictionary.jpg"/>
          <p:cNvPicPr>
            <a:picLocks noChangeAspect="1"/>
          </p:cNvPicPr>
          <p:nvPr/>
        </p:nvPicPr>
        <p:blipFill>
          <a:blip r:embed="rId3"/>
          <a:stretch>
            <a:fillRect/>
          </a:stretch>
        </p:blipFill>
        <p:spPr>
          <a:xfrm>
            <a:off x="0" y="8659"/>
            <a:ext cx="9144000" cy="6849341"/>
          </a:xfrm>
          <a:prstGeom prst="rect">
            <a:avLst/>
          </a:prstGeom>
        </p:spPr>
      </p:pic>
      <p:sp>
        <p:nvSpPr>
          <p:cNvPr id="16387" name="Rectangle 3"/>
          <p:cNvSpPr>
            <a:spLocks noGrp="1" noChangeArrowheads="1"/>
          </p:cNvSpPr>
          <p:nvPr>
            <p:ph idx="1"/>
          </p:nvPr>
        </p:nvSpPr>
        <p:spPr>
          <a:xfrm>
            <a:off x="381000" y="1143000"/>
            <a:ext cx="3962400" cy="4948079"/>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eaLnBrk="1" hangingPunct="1">
              <a:buClr>
                <a:schemeClr val="tx1"/>
              </a:buClr>
              <a:buNone/>
            </a:pPr>
            <a:r>
              <a:rPr lang="en-US" sz="2800" b="1" dirty="0" smtClean="0">
                <a:ln/>
                <a:solidFill>
                  <a:srgbClr val="FFC000"/>
                </a:solidFill>
              </a:rPr>
              <a:t>1. Original language if possible</a:t>
            </a:r>
          </a:p>
          <a:p>
            <a:pPr marL="514350" indent="-514350" eaLnBrk="1" hangingPunct="1">
              <a:buClr>
                <a:schemeClr val="tx1"/>
              </a:buClr>
              <a:buNone/>
            </a:pPr>
            <a:endParaRPr lang="en-US" b="1" dirty="0" smtClean="0">
              <a:ln/>
              <a:solidFill>
                <a:srgbClr val="FFC000"/>
              </a:solidFill>
            </a:endParaRPr>
          </a:p>
          <a:p>
            <a:pPr marL="514350" indent="-514350" eaLnBrk="1" hangingPunct="1">
              <a:buClr>
                <a:schemeClr val="tx1"/>
              </a:buClr>
              <a:buFont typeface="Wingdings 2" pitchFamily="18" charset="2"/>
              <a:buNone/>
            </a:pPr>
            <a:r>
              <a:rPr lang="en-US" sz="2800" b="1" dirty="0" smtClean="0">
                <a:ln/>
                <a:solidFill>
                  <a:srgbClr val="FFC000"/>
                </a:solidFill>
              </a:rPr>
              <a:t>2.  Word definitions</a:t>
            </a:r>
          </a:p>
          <a:p>
            <a:pPr lvl="1" eaLnBrk="1" hangingPunct="1">
              <a:buFont typeface="Wingdings" pitchFamily="2" charset="2"/>
              <a:buNone/>
            </a:pPr>
            <a:r>
              <a:rPr lang="en-US" sz="2800" b="1" dirty="0" smtClean="0">
                <a:ln/>
                <a:solidFill>
                  <a:srgbClr val="FFC000"/>
                </a:solidFill>
              </a:rPr>
              <a:t>	a.  By historical dictionary</a:t>
            </a:r>
          </a:p>
          <a:p>
            <a:pPr lvl="1" eaLnBrk="1" hangingPunct="1">
              <a:buFont typeface="Wingdings" pitchFamily="2" charset="2"/>
              <a:buNone/>
            </a:pPr>
            <a:r>
              <a:rPr lang="en-US" sz="2800" b="1" dirty="0" smtClean="0">
                <a:ln/>
                <a:solidFill>
                  <a:srgbClr val="FFC000"/>
                </a:solidFill>
              </a:rPr>
              <a:t>	b.  By comparing usage in this and other contexts. </a:t>
            </a:r>
          </a:p>
        </p:txBody>
      </p:sp>
      <p:sp>
        <p:nvSpPr>
          <p:cNvPr id="16386" name="Rectangle 2"/>
          <p:cNvSpPr>
            <a:spLocks noGrp="1" noChangeArrowheads="1"/>
          </p:cNvSpPr>
          <p:nvPr>
            <p:ph type="title"/>
          </p:nvPr>
        </p:nvSpPr>
        <p:spPr>
          <a:xfrm>
            <a:off x="1219200" y="230188"/>
            <a:ext cx="7543800" cy="49859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en-US" sz="3600" b="1" spc="0" dirty="0" smtClean="0">
                <a:ln/>
                <a:solidFill>
                  <a:srgbClr val="FFC000"/>
                </a:solidFill>
                <a:effectLst/>
              </a:rPr>
              <a:t>Aspects of Literary Context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the GC the Voice of God?</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In 1911--Yes </a:t>
            </a:r>
          </a:p>
        </p:txBody>
      </p:sp>
      <p:sp>
        <p:nvSpPr>
          <p:cNvPr id="44035" name="Rectangle 3"/>
          <p:cNvSpPr>
            <a:spLocks noGrp="1" noChangeArrowheads="1"/>
          </p:cNvSpPr>
          <p:nvPr>
            <p:ph idx="1"/>
          </p:nvPr>
        </p:nvSpPr>
        <p:spPr>
          <a:xfrm>
            <a:off x="381000" y="1412875"/>
            <a:ext cx="8382000" cy="30469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endParaRPr lang="en-US" b="1" dirty="0" smtClean="0">
              <a:ln/>
              <a:solidFill>
                <a:schemeClr val="accent3"/>
              </a:solidFill>
            </a:endParaRPr>
          </a:p>
          <a:p>
            <a:pPr eaLnBrk="1" hangingPunct="1"/>
            <a:r>
              <a:rPr lang="en-US" sz="3600" b="1" dirty="0" smtClean="0">
                <a:ln/>
                <a:solidFill>
                  <a:srgbClr val="FFC000"/>
                </a:solidFill>
              </a:rPr>
              <a:t>“God has invested His church with special authority and power which no one can be justified in disregarding and despising, for he who does this </a:t>
            </a:r>
            <a:r>
              <a:rPr lang="en-US" sz="3600" b="1" dirty="0" smtClean="0">
                <a:ln/>
                <a:solidFill>
                  <a:srgbClr val="C00000"/>
                </a:solidFill>
              </a:rPr>
              <a:t>despises the voice of God</a:t>
            </a:r>
            <a:r>
              <a:rPr lang="en-US" sz="3600" b="1" dirty="0" smtClean="0">
                <a:ln/>
                <a:solidFill>
                  <a:srgbClr val="FFC000"/>
                </a:solidFill>
              </a:rPr>
              <a:t>” (AA 164).</a:t>
            </a:r>
            <a:r>
              <a:rPr lang="en-US" b="1" dirty="0" smtClean="0">
                <a:ln/>
                <a:solidFill>
                  <a:srgbClr val="FFC000"/>
                </a:solidFill>
              </a:rPr>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ndglass.jpg"/>
          <p:cNvPicPr>
            <a:picLocks noChangeAspect="1"/>
          </p:cNvPicPr>
          <p:nvPr/>
        </p:nvPicPr>
        <p:blipFill>
          <a:blip r:embed="rId3"/>
          <a:stretch>
            <a:fillRect/>
          </a:stretch>
        </p:blipFill>
        <p:spPr>
          <a:xfrm>
            <a:off x="0" y="0"/>
            <a:ext cx="9144000" cy="6845808"/>
          </a:xfrm>
          <a:prstGeom prst="rect">
            <a:avLst/>
          </a:prstGeom>
        </p:spPr>
      </p:pic>
      <p:sp>
        <p:nvSpPr>
          <p:cNvPr id="45059" name="Rectangle 3"/>
          <p:cNvSpPr>
            <a:spLocks noGrp="1" noChangeArrowheads="1"/>
          </p:cNvSpPr>
          <p:nvPr>
            <p:ph idx="1"/>
          </p:nvPr>
        </p:nvSpPr>
        <p:spPr>
          <a:xfrm>
            <a:off x="381000" y="1143000"/>
            <a:ext cx="8382000" cy="3733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FontTx/>
              <a:buChar cha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true at one time, may not be true                 at another time.</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Therefore,                            “time and place must be                      considered,” (1 SM 57) in                           interpreting historical writings.</a:t>
            </a:r>
          </a:p>
        </p:txBody>
      </p:sp>
      <p:sp>
        <p:nvSpPr>
          <p:cNvPr id="45058" name="Rectangle 2"/>
          <p:cNvSpPr>
            <a:spLocks noGrp="1" noChangeArrowheads="1"/>
          </p:cNvSpPr>
          <p:nvPr>
            <p:ph type="title"/>
          </p:nvPr>
        </p:nvSpPr>
        <p:spPr>
          <a:xfrm>
            <a:off x="381000" y="230188"/>
            <a:ext cx="8382000" cy="49859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sz="3600" b="1" dirty="0" smtClean="0">
                <a:ln w="11430"/>
                <a:solidFill>
                  <a:srgbClr val="FF0000"/>
                </a:solidFill>
                <a:effectLst>
                  <a:outerShdw blurRad="50800" dist="39000" dir="5460000" algn="tl">
                    <a:srgbClr val="000000">
                      <a:alpha val="38000"/>
                    </a:srgbClr>
                  </a:outerShdw>
                </a:effectLst>
              </a:rPr>
              <a:t>Summary:  “Time Factors”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1524000"/>
            <a:ext cx="8839200" cy="99719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Case Studies in “Place” </a:t>
            </a:r>
            <a:b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(Audience)</a:t>
            </a:r>
          </a:p>
        </p:txBody>
      </p:sp>
      <p:sp>
        <p:nvSpPr>
          <p:cNvPr id="45060" name="Rectangle 4"/>
          <p:cNvSpPr>
            <a:spLocks noChangeArrowheads="1"/>
          </p:cNvSpPr>
          <p:nvPr/>
        </p:nvSpPr>
        <p:spPr bwMode="auto">
          <a:xfrm>
            <a:off x="1981200" y="2743200"/>
            <a:ext cx="914400" cy="914400"/>
          </a:xfrm>
          <a:prstGeom prst="rect">
            <a:avLst/>
          </a:prstGeom>
          <a:noFill/>
          <a:ln w="9525">
            <a:noFill/>
            <a:miter lim="800000"/>
            <a:headEnd/>
            <a:tailEnd/>
          </a:ln>
          <a:effectLst/>
        </p:spPr>
        <p:txBody>
          <a:bodyPr wrap="none" anchor="ctr"/>
          <a:lstStyle/>
          <a:p>
            <a:pPr eaLnBrk="0" hangingPunct="0">
              <a:spcBef>
                <a:spcPct val="20000"/>
              </a:spcBef>
              <a:buFontTx/>
              <a:buChar char=" "/>
              <a:defRPr/>
            </a:pPr>
            <a:endParaRPr lang="en-US">
              <a:effectLst>
                <a:outerShdw blurRad="38100" dist="38100" dir="2700000" algn="tl">
                  <a:srgbClr val="C0C0C0"/>
                </a:outerShdw>
              </a:effectLst>
            </a:endParaRPr>
          </a:p>
        </p:txBody>
      </p:sp>
      <p:sp>
        <p:nvSpPr>
          <p:cNvPr id="45061" name="Line 5"/>
          <p:cNvSpPr>
            <a:spLocks noChangeShapeType="1"/>
          </p:cNvSpPr>
          <p:nvPr/>
        </p:nvSpPr>
        <p:spPr bwMode="auto">
          <a:xfrm flipH="1" flipV="1">
            <a:off x="1371600" y="2590800"/>
            <a:ext cx="76200" cy="76200"/>
          </a:xfrm>
          <a:prstGeom prst="line">
            <a:avLst/>
          </a:prstGeom>
          <a:noFill/>
          <a:ln w="9525">
            <a:noFill/>
            <a:round/>
            <a:headEnd/>
            <a:tailEnd/>
          </a:ln>
          <a:effectLst/>
        </p:spPr>
        <p:txBody>
          <a:bodyPr wrap="none" anchor="ctr"/>
          <a:lstStyle/>
          <a:p>
            <a:pPr eaLnBrk="0" hangingPunct="0">
              <a:spcBef>
                <a:spcPct val="20000"/>
              </a:spcBef>
              <a:buFontTx/>
              <a:buChar char=" "/>
              <a:defRPr/>
            </a:pPr>
            <a:endParaRPr lang="en-US">
              <a:effectLst>
                <a:outerShdw blurRad="38100" dist="38100" dir="2700000" algn="tl">
                  <a:srgbClr val="000000">
                    <a:alpha val="43137"/>
                  </a:srgbClr>
                </a:outerShdw>
              </a:effectLst>
              <a:latin typeface="Times New Roman" pitchFamily="-107" charset="0"/>
              <a:ea typeface="+mn-ea"/>
            </a:endParaRPr>
          </a:p>
        </p:txBody>
      </p:sp>
      <p:sp>
        <p:nvSpPr>
          <p:cNvPr id="45062" name="Line 6"/>
          <p:cNvSpPr>
            <a:spLocks noChangeShapeType="1"/>
          </p:cNvSpPr>
          <p:nvPr/>
        </p:nvSpPr>
        <p:spPr bwMode="auto">
          <a:xfrm>
            <a:off x="7086600" y="2438400"/>
            <a:ext cx="0" cy="3200400"/>
          </a:xfrm>
          <a:prstGeom prst="line">
            <a:avLst/>
          </a:prstGeom>
          <a:noFill/>
          <a:ln w="9525">
            <a:noFill/>
            <a:round/>
            <a:headEnd/>
            <a:tailEnd/>
          </a:ln>
          <a:effectLst/>
        </p:spPr>
        <p:txBody>
          <a:bodyPr wrap="none" anchor="ctr"/>
          <a:lstStyle/>
          <a:p>
            <a:pPr eaLnBrk="0" hangingPunct="0">
              <a:spcBef>
                <a:spcPct val="20000"/>
              </a:spcBef>
              <a:buFontTx/>
              <a:buChar char=" "/>
              <a:defRPr/>
            </a:pPr>
            <a:endParaRPr lang="en-US">
              <a:effectLst>
                <a:outerShdw blurRad="38100" dist="38100" dir="2700000" algn="tl">
                  <a:srgbClr val="000000">
                    <a:alpha val="43137"/>
                  </a:srgbClr>
                </a:outerShdw>
              </a:effectLst>
              <a:latin typeface="Times New Roman" pitchFamily="-107" charset="0"/>
              <a:ea typeface="+mn-ea"/>
            </a:endParaRPr>
          </a:p>
        </p:txBody>
      </p:sp>
      <p:sp>
        <p:nvSpPr>
          <p:cNvPr id="45064" name="Rectangle 8"/>
          <p:cNvSpPr>
            <a:spLocks noChangeArrowheads="1"/>
          </p:cNvSpPr>
          <p:nvPr/>
        </p:nvSpPr>
        <p:spPr bwMode="auto">
          <a:xfrm>
            <a:off x="3200400" y="4267200"/>
            <a:ext cx="914400" cy="914400"/>
          </a:xfrm>
          <a:prstGeom prst="rect">
            <a:avLst/>
          </a:prstGeom>
          <a:noFill/>
          <a:ln w="9525">
            <a:noFill/>
            <a:miter lim="800000"/>
            <a:headEnd/>
            <a:tailEnd/>
          </a:ln>
          <a:effectLst/>
        </p:spPr>
        <p:txBody>
          <a:bodyPr wrap="none" anchor="ctr"/>
          <a:lstStyle/>
          <a:p>
            <a:pPr eaLnBrk="0" hangingPunct="0">
              <a:spcBef>
                <a:spcPct val="20000"/>
              </a:spcBef>
              <a:buFontTx/>
              <a:buChar char=" "/>
              <a:defRPr/>
            </a:pPr>
            <a:endParaRPr lang="en-US">
              <a:effectLst>
                <a:outerShdw blurRad="38100" dist="38100" dir="2700000" algn="tl">
                  <a:srgbClr val="C0C0C0"/>
                </a:outerShdw>
              </a:effectLst>
            </a:endParaRPr>
          </a:p>
        </p:txBody>
      </p:sp>
      <p:sp>
        <p:nvSpPr>
          <p:cNvPr id="45065" name="Rectangle 9"/>
          <p:cNvSpPr>
            <a:spLocks noChangeArrowheads="1"/>
          </p:cNvSpPr>
          <p:nvPr/>
        </p:nvSpPr>
        <p:spPr bwMode="auto">
          <a:xfrm>
            <a:off x="2895600" y="4114800"/>
            <a:ext cx="914400" cy="914400"/>
          </a:xfrm>
          <a:prstGeom prst="rect">
            <a:avLst/>
          </a:prstGeom>
          <a:noFill/>
          <a:ln w="9525">
            <a:noFill/>
            <a:miter lim="800000"/>
            <a:headEnd/>
            <a:tailEnd/>
          </a:ln>
          <a:effectLst/>
        </p:spPr>
        <p:txBody>
          <a:bodyPr wrap="none" anchor="ctr"/>
          <a:lstStyle/>
          <a:p>
            <a:pPr eaLnBrk="0" hangingPunct="0">
              <a:spcBef>
                <a:spcPct val="20000"/>
              </a:spcBef>
              <a:buFontTx/>
              <a:buChar char=" "/>
              <a:defRPr/>
            </a:pPr>
            <a:endParaRPr lang="en-US">
              <a:effectLst>
                <a:outerShdw blurRad="38100" dist="38100" dir="2700000" algn="tl">
                  <a:srgbClr val="C0C0C0"/>
                </a:outerShdw>
              </a:effectLst>
            </a:endParaRPr>
          </a:p>
        </p:txBody>
      </p:sp>
      <p:sp>
        <p:nvSpPr>
          <p:cNvPr id="45066" name="Rectangle 10"/>
          <p:cNvSpPr>
            <a:spLocks noChangeArrowheads="1"/>
          </p:cNvSpPr>
          <p:nvPr/>
        </p:nvSpPr>
        <p:spPr bwMode="auto">
          <a:xfrm>
            <a:off x="5334000" y="5562600"/>
            <a:ext cx="914400" cy="914400"/>
          </a:xfrm>
          <a:prstGeom prst="rect">
            <a:avLst/>
          </a:prstGeom>
          <a:noFill/>
          <a:ln w="9525">
            <a:noFill/>
            <a:miter lim="800000"/>
            <a:headEnd/>
            <a:tailEnd/>
          </a:ln>
          <a:effectLst/>
        </p:spPr>
        <p:txBody>
          <a:bodyPr wrap="none" anchor="ctr"/>
          <a:lstStyle/>
          <a:p>
            <a:pPr algn="ctr" eaLnBrk="0" hangingPunct="0">
              <a:spcBef>
                <a:spcPct val="20000"/>
              </a:spcBef>
              <a:buFontTx/>
              <a:buChar char=" "/>
              <a:defRPr/>
            </a:pPr>
            <a:endParaRPr lang="en-US">
              <a:effectLst>
                <a:outerShdw blurRad="38100" dist="38100" dir="2700000" algn="tl">
                  <a:srgbClr val="C0C0C0"/>
                </a:outerShdw>
              </a:effectLst>
            </a:endParaRPr>
          </a:p>
        </p:txBody>
      </p:sp>
      <p:sp>
        <p:nvSpPr>
          <p:cNvPr id="45067" name="Rectangle 11"/>
          <p:cNvSpPr>
            <a:spLocks noChangeArrowheads="1"/>
          </p:cNvSpPr>
          <p:nvPr/>
        </p:nvSpPr>
        <p:spPr bwMode="auto">
          <a:xfrm>
            <a:off x="4648200" y="4191000"/>
            <a:ext cx="914400" cy="914400"/>
          </a:xfrm>
          <a:prstGeom prst="rect">
            <a:avLst/>
          </a:prstGeom>
          <a:noFill/>
          <a:ln w="9525">
            <a:noFill/>
            <a:miter lim="800000"/>
            <a:headEnd/>
            <a:tailEnd/>
          </a:ln>
          <a:effectLst/>
        </p:spPr>
        <p:txBody>
          <a:bodyPr wrap="none" anchor="ctr"/>
          <a:lstStyle/>
          <a:p>
            <a:pPr algn="ctr" eaLnBrk="0" hangingPunct="0">
              <a:spcBef>
                <a:spcPct val="20000"/>
              </a:spcBef>
              <a:buFontTx/>
              <a:buChar char=" "/>
              <a:defRPr/>
            </a:pPr>
            <a:endParaRPr lang="en-US">
              <a:effectLst>
                <a:outerShdw blurRad="38100" dist="38100" dir="2700000" algn="tl">
                  <a:srgbClr val="C0C0C0"/>
                </a:outerShdw>
              </a:effectLst>
            </a:endParaRPr>
          </a:p>
        </p:txBody>
      </p:sp>
      <p:sp>
        <p:nvSpPr>
          <p:cNvPr id="45068" name="Line 12"/>
          <p:cNvSpPr>
            <a:spLocks noChangeShapeType="1"/>
          </p:cNvSpPr>
          <p:nvPr/>
        </p:nvSpPr>
        <p:spPr bwMode="auto">
          <a:xfrm>
            <a:off x="3581400" y="4648200"/>
            <a:ext cx="3276600" cy="0"/>
          </a:xfrm>
          <a:prstGeom prst="line">
            <a:avLst/>
          </a:prstGeom>
          <a:noFill/>
          <a:ln w="9525">
            <a:noFill/>
            <a:round/>
            <a:headEnd/>
            <a:tailEnd type="triangle" w="med" len="med"/>
          </a:ln>
          <a:effectLst/>
        </p:spPr>
        <p:txBody>
          <a:bodyPr wrap="none" anchor="ctr"/>
          <a:lstStyle/>
          <a:p>
            <a:pPr eaLnBrk="0" hangingPunct="0">
              <a:spcBef>
                <a:spcPct val="20000"/>
              </a:spcBef>
              <a:buFontTx/>
              <a:buChar char=" "/>
              <a:defRPr/>
            </a:pPr>
            <a:endParaRPr lang="en-US">
              <a:effectLst>
                <a:outerShdw blurRad="38100" dist="38100" dir="2700000" algn="tl">
                  <a:srgbClr val="000000">
                    <a:alpha val="43137"/>
                  </a:srgbClr>
                </a:outerShdw>
              </a:effectLst>
              <a:latin typeface="Times New Roman" pitchFamily="-107" charset="0"/>
              <a:ea typeface="+mn-ea"/>
            </a:endParaRPr>
          </a:p>
        </p:txBody>
      </p:sp>
      <p:sp>
        <p:nvSpPr>
          <p:cNvPr id="45069" name="Line 13"/>
          <p:cNvSpPr>
            <a:spLocks noChangeShapeType="1"/>
          </p:cNvSpPr>
          <p:nvPr/>
        </p:nvSpPr>
        <p:spPr bwMode="auto">
          <a:xfrm>
            <a:off x="5943600" y="6096000"/>
            <a:ext cx="1752600" cy="0"/>
          </a:xfrm>
          <a:prstGeom prst="line">
            <a:avLst/>
          </a:prstGeom>
          <a:noFill/>
          <a:ln w="9525">
            <a:noFill/>
            <a:round/>
            <a:headEnd/>
            <a:tailEnd type="triangle" w="med" len="med"/>
          </a:ln>
          <a:effectLst/>
        </p:spPr>
        <p:txBody>
          <a:bodyPr wrap="none" anchor="ctr"/>
          <a:lstStyle/>
          <a:p>
            <a:pPr eaLnBrk="0" hangingPunct="0">
              <a:spcBef>
                <a:spcPct val="20000"/>
              </a:spcBef>
              <a:buFontTx/>
              <a:buChar char=" "/>
              <a:defRPr/>
            </a:pPr>
            <a:endParaRPr lang="en-US">
              <a:effectLst>
                <a:outerShdw blurRad="38100" dist="38100" dir="2700000" algn="tl">
                  <a:srgbClr val="000000">
                    <a:alpha val="43137"/>
                  </a:srgbClr>
                </a:outerShdw>
              </a:effectLst>
              <a:latin typeface="Times New Roman" pitchFamily="-107" charset="0"/>
              <a:ea typeface="+mn-ea"/>
            </a:endParaRPr>
          </a:p>
        </p:txBody>
      </p:sp>
      <p:sp>
        <p:nvSpPr>
          <p:cNvPr id="45070" name="Freeform 14"/>
          <p:cNvSpPr>
            <a:spLocks/>
          </p:cNvSpPr>
          <p:nvPr/>
        </p:nvSpPr>
        <p:spPr bwMode="auto">
          <a:xfrm>
            <a:off x="4191000" y="4362450"/>
            <a:ext cx="3771900" cy="2228850"/>
          </a:xfrm>
          <a:custGeom>
            <a:avLst/>
            <a:gdLst/>
            <a:ahLst/>
            <a:cxnLst>
              <a:cxn ang="0">
                <a:pos x="0" y="108"/>
              </a:cxn>
              <a:cxn ang="0">
                <a:pos x="228" y="120"/>
              </a:cxn>
              <a:cxn ang="0">
                <a:pos x="600" y="132"/>
              </a:cxn>
              <a:cxn ang="0">
                <a:pos x="780" y="144"/>
              </a:cxn>
              <a:cxn ang="0">
                <a:pos x="840" y="168"/>
              </a:cxn>
              <a:cxn ang="0">
                <a:pos x="1080" y="252"/>
              </a:cxn>
              <a:cxn ang="0">
                <a:pos x="1176" y="300"/>
              </a:cxn>
              <a:cxn ang="0">
                <a:pos x="1404" y="432"/>
              </a:cxn>
              <a:cxn ang="0">
                <a:pos x="1572" y="840"/>
              </a:cxn>
              <a:cxn ang="0">
                <a:pos x="1776" y="1236"/>
              </a:cxn>
              <a:cxn ang="0">
                <a:pos x="1944" y="1404"/>
              </a:cxn>
              <a:cxn ang="0">
                <a:pos x="2100" y="1356"/>
              </a:cxn>
              <a:cxn ang="0">
                <a:pos x="2220" y="1128"/>
              </a:cxn>
              <a:cxn ang="0">
                <a:pos x="2256" y="996"/>
              </a:cxn>
              <a:cxn ang="0">
                <a:pos x="2280" y="912"/>
              </a:cxn>
              <a:cxn ang="0">
                <a:pos x="2304" y="816"/>
              </a:cxn>
              <a:cxn ang="0">
                <a:pos x="2352" y="600"/>
              </a:cxn>
              <a:cxn ang="0">
                <a:pos x="2376" y="492"/>
              </a:cxn>
              <a:cxn ang="0">
                <a:pos x="2364" y="180"/>
              </a:cxn>
              <a:cxn ang="0">
                <a:pos x="2124" y="24"/>
              </a:cxn>
              <a:cxn ang="0">
                <a:pos x="1992" y="0"/>
              </a:cxn>
            </a:cxnLst>
            <a:rect l="0" t="0" r="r" b="b"/>
            <a:pathLst>
              <a:path w="2376" h="1404">
                <a:moveTo>
                  <a:pt x="0" y="108"/>
                </a:moveTo>
                <a:cubicBezTo>
                  <a:pt x="62" y="87"/>
                  <a:pt x="174" y="118"/>
                  <a:pt x="228" y="120"/>
                </a:cubicBezTo>
                <a:cubicBezTo>
                  <a:pt x="352" y="126"/>
                  <a:pt x="476" y="128"/>
                  <a:pt x="600" y="132"/>
                </a:cubicBezTo>
                <a:cubicBezTo>
                  <a:pt x="660" y="136"/>
                  <a:pt x="721" y="135"/>
                  <a:pt x="780" y="144"/>
                </a:cubicBezTo>
                <a:cubicBezTo>
                  <a:pt x="801" y="147"/>
                  <a:pt x="819" y="162"/>
                  <a:pt x="840" y="168"/>
                </a:cubicBezTo>
                <a:cubicBezTo>
                  <a:pt x="922" y="192"/>
                  <a:pt x="1000" y="220"/>
                  <a:pt x="1080" y="252"/>
                </a:cubicBezTo>
                <a:cubicBezTo>
                  <a:pt x="1113" y="265"/>
                  <a:pt x="1142" y="289"/>
                  <a:pt x="1176" y="300"/>
                </a:cubicBezTo>
                <a:cubicBezTo>
                  <a:pt x="1253" y="326"/>
                  <a:pt x="1349" y="370"/>
                  <a:pt x="1404" y="432"/>
                </a:cubicBezTo>
                <a:cubicBezTo>
                  <a:pt x="1501" y="541"/>
                  <a:pt x="1508" y="712"/>
                  <a:pt x="1572" y="840"/>
                </a:cubicBezTo>
                <a:cubicBezTo>
                  <a:pt x="1603" y="993"/>
                  <a:pt x="1681" y="1114"/>
                  <a:pt x="1776" y="1236"/>
                </a:cubicBezTo>
                <a:cubicBezTo>
                  <a:pt x="1832" y="1307"/>
                  <a:pt x="1852" y="1373"/>
                  <a:pt x="1944" y="1404"/>
                </a:cubicBezTo>
                <a:cubicBezTo>
                  <a:pt x="2014" y="1394"/>
                  <a:pt x="2045" y="1393"/>
                  <a:pt x="2100" y="1356"/>
                </a:cubicBezTo>
                <a:cubicBezTo>
                  <a:pt x="2139" y="1279"/>
                  <a:pt x="2181" y="1205"/>
                  <a:pt x="2220" y="1128"/>
                </a:cubicBezTo>
                <a:cubicBezTo>
                  <a:pt x="2240" y="1087"/>
                  <a:pt x="2243" y="1040"/>
                  <a:pt x="2256" y="996"/>
                </a:cubicBezTo>
                <a:cubicBezTo>
                  <a:pt x="2264" y="968"/>
                  <a:pt x="2272" y="940"/>
                  <a:pt x="2280" y="912"/>
                </a:cubicBezTo>
                <a:cubicBezTo>
                  <a:pt x="2289" y="880"/>
                  <a:pt x="2304" y="816"/>
                  <a:pt x="2304" y="816"/>
                </a:cubicBezTo>
                <a:cubicBezTo>
                  <a:pt x="2313" y="726"/>
                  <a:pt x="2314" y="676"/>
                  <a:pt x="2352" y="600"/>
                </a:cubicBezTo>
                <a:cubicBezTo>
                  <a:pt x="2359" y="564"/>
                  <a:pt x="2376" y="529"/>
                  <a:pt x="2376" y="492"/>
                </a:cubicBezTo>
                <a:cubicBezTo>
                  <a:pt x="2376" y="388"/>
                  <a:pt x="2374" y="284"/>
                  <a:pt x="2364" y="180"/>
                </a:cubicBezTo>
                <a:cubicBezTo>
                  <a:pt x="2353" y="64"/>
                  <a:pt x="2218" y="41"/>
                  <a:pt x="2124" y="24"/>
                </a:cubicBezTo>
                <a:cubicBezTo>
                  <a:pt x="2088" y="18"/>
                  <a:pt x="2030" y="0"/>
                  <a:pt x="1992" y="0"/>
                </a:cubicBezTo>
              </a:path>
            </a:pathLst>
          </a:custGeom>
          <a:noFill/>
          <a:ln w="9525" cap="flat" cmpd="sng">
            <a:noFill/>
            <a:prstDash val="solid"/>
            <a:round/>
            <a:headEnd/>
            <a:tailEnd/>
          </a:ln>
          <a:effectLst/>
        </p:spPr>
        <p:txBody>
          <a:bodyPr wrap="none" anchor="ctr"/>
          <a:lstStyle/>
          <a:p>
            <a:pPr eaLnBrk="0" hangingPunct="0">
              <a:spcBef>
                <a:spcPct val="20000"/>
              </a:spcBef>
              <a:buFontTx/>
              <a:buChar char=" "/>
              <a:defRPr/>
            </a:pPr>
            <a:endParaRPr lang="en-US">
              <a:effectLst>
                <a:outerShdw blurRad="38100" dist="38100" dir="2700000" algn="tl">
                  <a:srgbClr val="C0C0C0"/>
                </a:outerShdw>
              </a:effectLst>
            </a:endParaRPr>
          </a:p>
        </p:txBody>
      </p:sp>
      <p:sp>
        <p:nvSpPr>
          <p:cNvPr id="45074" name="Line 18"/>
          <p:cNvSpPr>
            <a:spLocks noChangeShapeType="1"/>
          </p:cNvSpPr>
          <p:nvPr/>
        </p:nvSpPr>
        <p:spPr bwMode="auto">
          <a:xfrm>
            <a:off x="3581400" y="4114800"/>
            <a:ext cx="3124200" cy="0"/>
          </a:xfrm>
          <a:prstGeom prst="line">
            <a:avLst/>
          </a:prstGeom>
          <a:noFill/>
          <a:ln w="9525">
            <a:noFill/>
            <a:round/>
            <a:headEnd/>
            <a:tailEnd type="triangle" w="med" len="med"/>
          </a:ln>
          <a:effectLst/>
        </p:spPr>
        <p:txBody>
          <a:bodyPr wrap="none" anchor="ctr"/>
          <a:lstStyle/>
          <a:p>
            <a:pPr eaLnBrk="0" hangingPunct="0">
              <a:spcBef>
                <a:spcPct val="20000"/>
              </a:spcBef>
              <a:buFontTx/>
              <a:buChar char=" "/>
              <a:defRPr/>
            </a:pPr>
            <a:endParaRPr lang="en-US">
              <a:effectLst>
                <a:outerShdw blurRad="38100" dist="38100" dir="2700000" algn="tl">
                  <a:srgbClr val="000000">
                    <a:alpha val="43137"/>
                  </a:srgbClr>
                </a:outerShdw>
              </a:effectLst>
              <a:latin typeface="Times New Roman" pitchFamily="-107" charset="0"/>
              <a:ea typeface="+mn-ea"/>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230188"/>
            <a:ext cx="83820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Caution against Misapplication</a:t>
            </a:r>
          </a:p>
        </p:txBody>
      </p:sp>
      <p:sp>
        <p:nvSpPr>
          <p:cNvPr id="47107" name="Rectangle 3"/>
          <p:cNvSpPr>
            <a:spLocks noGrp="1" noChangeArrowheads="1"/>
          </p:cNvSpPr>
          <p:nvPr>
            <p:ph idx="1"/>
          </p:nvPr>
        </p:nvSpPr>
        <p:spPr>
          <a:xfrm>
            <a:off x="381000" y="1600199"/>
            <a:ext cx="8382000" cy="409958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     </a:t>
            </a:r>
            <a:r>
              <a:rPr lang="en-US" sz="3600" b="1" dirty="0" smtClean="0">
                <a:ln/>
                <a:solidFill>
                  <a:srgbClr val="FFC000"/>
                </a:solidFill>
              </a:rPr>
              <a:t>“We should be very cautious not to advance too fast, lest we be obliged to retrace our steps.  In reforms we would better come one step short of the mark than to go one step beyond it.</a:t>
            </a:r>
            <a:r>
              <a:rPr lang="en-US" sz="3600" b="1" dirty="0" smtClean="0">
                <a:ln/>
                <a:solidFill>
                  <a:srgbClr val="C00000"/>
                </a:solidFill>
              </a:rPr>
              <a:t>  And if there is error at all, let it be on the side next to the people” </a:t>
            </a:r>
          </a:p>
          <a:p>
            <a:pPr algn="r" eaLnBrk="1" hangingPunct="1">
              <a:buNone/>
            </a:pPr>
            <a:r>
              <a:rPr lang="en-US" sz="3600" b="1" dirty="0" smtClean="0">
                <a:ln/>
                <a:solidFill>
                  <a:srgbClr val="FFC000"/>
                </a:solidFill>
              </a:rPr>
              <a:t>(3T 21:0).</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0"/>
            <a:ext cx="7772400" cy="886397"/>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James White, editorial</a:t>
            </a:r>
            <a:b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2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Review and Herald</a:t>
            </a: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March 17, 1868</a:t>
            </a:r>
          </a:p>
        </p:txBody>
      </p:sp>
      <p:sp>
        <p:nvSpPr>
          <p:cNvPr id="48131" name="Rectangle 3"/>
          <p:cNvSpPr>
            <a:spLocks noGrp="1" noChangeArrowheads="1"/>
          </p:cNvSpPr>
          <p:nvPr>
            <p:ph idx="1"/>
          </p:nvPr>
        </p:nvSpPr>
        <p:spPr>
          <a:xfrm>
            <a:off x="762000" y="2286000"/>
            <a:ext cx="7772400" cy="354558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“She [Ellen White] works to this disadvantage, namely: </a:t>
            </a:r>
            <a:r>
              <a:rPr lang="en-US" b="1" dirty="0" smtClean="0">
                <a:ln/>
                <a:solidFill>
                  <a:srgbClr val="C00000"/>
                </a:solidFill>
              </a:rPr>
              <a:t>she makes strong appeals</a:t>
            </a:r>
            <a:r>
              <a:rPr lang="en-US" b="1" dirty="0" smtClean="0">
                <a:ln/>
                <a:solidFill>
                  <a:srgbClr val="FFC000"/>
                </a:solidFill>
              </a:rPr>
              <a:t> to the people, which </a:t>
            </a:r>
            <a:r>
              <a:rPr lang="en-US" b="1" dirty="0" smtClean="0">
                <a:ln/>
                <a:solidFill>
                  <a:srgbClr val="C00000"/>
                </a:solidFill>
              </a:rPr>
              <a:t>a few feel deeply</a:t>
            </a:r>
            <a:r>
              <a:rPr lang="en-US" b="1" dirty="0" smtClean="0">
                <a:ln/>
                <a:solidFill>
                  <a:srgbClr val="FFC000"/>
                </a:solidFill>
              </a:rPr>
              <a:t>, and take strong positions, and go to extremes.  Then to save the cause from ruin in consequence of </a:t>
            </a:r>
            <a:r>
              <a:rPr lang="en-US" b="1" dirty="0" smtClean="0">
                <a:ln/>
                <a:solidFill>
                  <a:srgbClr val="C00000"/>
                </a:solidFill>
              </a:rPr>
              <a:t>these extremes</a:t>
            </a:r>
            <a:r>
              <a:rPr lang="en-US" b="1" dirty="0" smtClean="0">
                <a:ln/>
                <a:solidFill>
                  <a:srgbClr val="FFC000"/>
                </a:solidFill>
              </a:rPr>
              <a:t>, she is obliged to come out with reproofs for extremists in a public manner.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304800"/>
            <a:ext cx="7772400" cy="4431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James White, editorial, continued</a:t>
            </a:r>
          </a:p>
        </p:txBody>
      </p:sp>
      <p:sp>
        <p:nvSpPr>
          <p:cNvPr id="49155" name="Rectangle 3"/>
          <p:cNvSpPr>
            <a:spLocks noGrp="1" noChangeArrowheads="1"/>
          </p:cNvSpPr>
          <p:nvPr>
            <p:ph idx="1"/>
          </p:nvPr>
        </p:nvSpPr>
        <p:spPr>
          <a:xfrm>
            <a:off x="685800" y="1828800"/>
            <a:ext cx="7772400" cy="33528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sz="2500" b="1" dirty="0" smtClean="0">
                <a:ln/>
                <a:solidFill>
                  <a:srgbClr val="FFC000"/>
                </a:solidFill>
              </a:rPr>
              <a:t>“This is better than to have things go to pieces; but the influence of both the extremes and the reproofs are terrible on the cause, and brings upon Mrs. W. a three-fold burden.  Here is the difficulty:  What she may say to urge the tardy, is taken by the prompt to urge them over the mark.  And what she may say to caution the prompt, zealous, incautious ones, is taken by the tardy as an excuse to remain too far behind.”</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72400" cy="886397"/>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Roger Coon’s Summary Regarding ‘Place’</a:t>
            </a:r>
          </a:p>
        </p:txBody>
      </p:sp>
      <p:sp>
        <p:nvSpPr>
          <p:cNvPr id="50179" name="Rectangle 3"/>
          <p:cNvSpPr>
            <a:spLocks noGrp="1" noChangeArrowheads="1"/>
          </p:cNvSpPr>
          <p:nvPr>
            <p:ph idx="1"/>
          </p:nvPr>
        </p:nvSpPr>
        <p:spPr>
          <a:xfrm>
            <a:off x="685800" y="1905000"/>
            <a:ext cx="7772400" cy="32004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“Thus we note that the proper identification of the </a:t>
            </a:r>
            <a:r>
              <a:rPr lang="en-US" b="1" i="1" dirty="0" smtClean="0">
                <a:ln/>
                <a:solidFill>
                  <a:srgbClr val="FFC000"/>
                </a:solidFill>
              </a:rPr>
              <a:t>audience</a:t>
            </a:r>
            <a:r>
              <a:rPr lang="en-US" b="1" dirty="0" smtClean="0">
                <a:ln/>
                <a:solidFill>
                  <a:srgbClr val="FFC000"/>
                </a:solidFill>
              </a:rPr>
              <a:t> to whom a particular prophetic message may be sent, may, contextually, be crucial to a correct understanding of the prophet’s intended meaning for that particular message.”</a:t>
            </a:r>
          </a:p>
        </p:txBody>
      </p:sp>
      <p:sp>
        <p:nvSpPr>
          <p:cNvPr id="50180" name="Slide Number Placeholder 4"/>
          <p:cNvSpPr>
            <a:spLocks noGrp="1"/>
          </p:cNvSpPr>
          <p:nvPr>
            <p:ph type="sldNum" sz="quarter" idx="4294967295"/>
          </p:nvPr>
        </p:nvSpPr>
        <p:spPr bwMode="auto">
          <a:xfrm>
            <a:off x="8686800" y="1027113"/>
            <a:ext cx="457200" cy="441325"/>
          </a:xfrm>
          <a:prstGeom prst="rect">
            <a:avLst/>
          </a:prstGeom>
          <a:noFill/>
          <a:ln>
            <a:miter lim="800000"/>
            <a:headEnd/>
            <a:tailEnd/>
          </a:ln>
        </p:spPr>
        <p:txBody>
          <a:bodyPr/>
          <a:lstStyle/>
          <a:p>
            <a:fld id="{2E6419F5-BB70-4788-AA5A-B9DADAB548A1}" type="slidenum">
              <a:rPr lang="en-US" smtClean="0"/>
              <a:pPr/>
              <a:t>36</a:t>
            </a:fld>
            <a:endParaRPr lang="en-US"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230188"/>
            <a:ext cx="83820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Theological Context</a:t>
            </a:r>
          </a:p>
        </p:txBody>
      </p:sp>
      <p:sp>
        <p:nvSpPr>
          <p:cNvPr id="51203" name="Rectangle 3"/>
          <p:cNvSpPr>
            <a:spLocks noGrp="1" noChangeArrowheads="1"/>
          </p:cNvSpPr>
          <p:nvPr>
            <p:ph idx="1"/>
          </p:nvPr>
        </p:nvSpPr>
        <p:spPr>
          <a:xfrm>
            <a:off x="381000" y="1412875"/>
            <a:ext cx="8382000" cy="374256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lnSpc>
                <a:spcPct val="90000"/>
              </a:lnSpc>
              <a:buFontTx/>
              <a:buChar char="•"/>
            </a:pPr>
            <a:r>
              <a:rPr lang="en-US" b="1" dirty="0" smtClean="0">
                <a:ln/>
                <a:solidFill>
                  <a:srgbClr val="FFC000"/>
                </a:solidFill>
              </a:rPr>
              <a:t>Theological details or obscure points are to be interpreted in harmony with the great central teachings of the Bible and Ellen White’s writings (1 SM 42).</a:t>
            </a:r>
          </a:p>
          <a:p>
            <a:pPr eaLnBrk="1" hangingPunct="1">
              <a:lnSpc>
                <a:spcPct val="90000"/>
              </a:lnSpc>
              <a:buFontTx/>
              <a:buChar char="•"/>
            </a:pPr>
            <a:r>
              <a:rPr lang="en-US" b="1" dirty="0" smtClean="0">
                <a:ln/>
                <a:solidFill>
                  <a:srgbClr val="FFC000"/>
                </a:solidFill>
              </a:rPr>
              <a:t>“The testimonies themselves will be the key that will explain the messages given, as Scripture is explained by Scripture” </a:t>
            </a:r>
          </a:p>
          <a:p>
            <a:pPr algn="r" eaLnBrk="1" hangingPunct="1">
              <a:lnSpc>
                <a:spcPct val="90000"/>
              </a:lnSpc>
              <a:buFontTx/>
              <a:buNone/>
            </a:pPr>
            <a:r>
              <a:rPr lang="en-US" b="1" dirty="0" smtClean="0">
                <a:ln/>
                <a:solidFill>
                  <a:srgbClr val="FFC000"/>
                </a:solidFill>
              </a:rPr>
              <a:t>   (1 SM 42).</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685800" y="1447800"/>
            <a:ext cx="7924800" cy="3505676"/>
          </a:xfrm>
        </p:spPr>
        <p:txBody>
          <a:bodyP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None/>
            </a:pPr>
            <a:r>
              <a:rPr lang="en-US" b="1" dirty="0" smtClean="0">
                <a:ln/>
                <a:solidFill>
                  <a:srgbClr val="FFC000"/>
                </a:solidFill>
              </a:rPr>
              <a:t>1.  Scripture</a:t>
            </a:r>
          </a:p>
          <a:p>
            <a:pPr eaLnBrk="1" hangingPunct="1"/>
            <a:r>
              <a:rPr lang="en-US" b="1" dirty="0" smtClean="0">
                <a:ln/>
                <a:solidFill>
                  <a:srgbClr val="FFC000"/>
                </a:solidFill>
              </a:rPr>
              <a:t>Ellen White’s purpose was to call us back to Scriptures that had been neglected. Everything she wrote presupposes that real Christians will live their whole lives under the authority and in the context of Scripture.</a:t>
            </a:r>
          </a:p>
        </p:txBody>
      </p:sp>
      <p:sp>
        <p:nvSpPr>
          <p:cNvPr id="52227" name="Rectangle 2"/>
          <p:cNvSpPr txBox="1">
            <a:spLocks noChangeArrowheads="1"/>
          </p:cNvSpPr>
          <p:nvPr/>
        </p:nvSpPr>
        <p:spPr bwMode="auto">
          <a:xfrm>
            <a:off x="762000" y="228600"/>
            <a:ext cx="7772400" cy="685800"/>
          </a:xfrm>
          <a:prstGeom prst="rect">
            <a:avLst/>
          </a:prstGeom>
          <a:noFill/>
          <a:ln w="9525">
            <a:noFill/>
            <a:miter lim="800000"/>
            <a:headEnd/>
            <a:tailEnd/>
          </a:ln>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eorgia" pitchFamily="18" charset="0"/>
              </a:rPr>
              <a:t>Theological Context</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cifer.jpg"/>
          <p:cNvPicPr>
            <a:picLocks noChangeAspect="1"/>
          </p:cNvPicPr>
          <p:nvPr/>
        </p:nvPicPr>
        <p:blipFill>
          <a:blip r:embed="rId3"/>
          <a:stretch>
            <a:fillRect/>
          </a:stretch>
        </p:blipFill>
        <p:spPr>
          <a:xfrm>
            <a:off x="0" y="0"/>
            <a:ext cx="9144000" cy="6858000"/>
          </a:xfrm>
          <a:prstGeom prst="rect">
            <a:avLst/>
          </a:prstGeom>
        </p:spPr>
      </p:pic>
      <p:sp>
        <p:nvSpPr>
          <p:cNvPr id="53251" name="Rectangle 3"/>
          <p:cNvSpPr>
            <a:spLocks noGrp="1" noChangeArrowheads="1"/>
          </p:cNvSpPr>
          <p:nvPr>
            <p:ph idx="1"/>
          </p:nvPr>
        </p:nvSpPr>
        <p:spPr>
          <a:xfrm>
            <a:off x="838200" y="1752600"/>
            <a:ext cx="7620000" cy="4136517"/>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buNone/>
            </a:pPr>
            <a:r>
              <a:rPr lang="en-US" b="1" dirty="0" smtClean="0">
                <a:ln w="11430"/>
                <a:solidFill>
                  <a:srgbClr val="00B050"/>
                </a:solidFill>
                <a:effectLst>
                  <a:outerShdw blurRad="80000" dist="40000" dir="5040000" algn="tl">
                    <a:srgbClr val="000000">
                      <a:alpha val="30000"/>
                    </a:srgbClr>
                  </a:outerShdw>
                </a:effectLst>
              </a:rPr>
              <a:t>2.  Great Controversy Theme</a:t>
            </a:r>
          </a:p>
          <a:p>
            <a:pPr eaLnBrk="1" hangingPunct="1"/>
            <a:endParaRPr lang="en-US" b="1" dirty="0" smtClean="0">
              <a:ln w="11430"/>
              <a:solidFill>
                <a:srgbClr val="00B050"/>
              </a:solidFill>
              <a:effectLst>
                <a:outerShdw blurRad="80000" dist="40000" dir="5040000" algn="tl">
                  <a:srgbClr val="000000">
                    <a:alpha val="30000"/>
                  </a:srgbClr>
                </a:outerShdw>
              </a:effectLst>
            </a:endParaRPr>
          </a:p>
          <a:p>
            <a:pPr eaLnBrk="1" hangingPunct="1"/>
            <a:r>
              <a:rPr lang="en-US" b="1" dirty="0" smtClean="0">
                <a:ln w="11430"/>
                <a:solidFill>
                  <a:srgbClr val="00B050"/>
                </a:solidFill>
                <a:effectLst>
                  <a:outerShdw blurRad="80000" dist="40000" dir="5040000" algn="tl">
                    <a:srgbClr val="000000">
                      <a:alpha val="30000"/>
                    </a:srgbClr>
                  </a:outerShdw>
                </a:effectLst>
              </a:rPr>
              <a:t>“The central theme of the Bible, the theme about which every other in </a:t>
            </a:r>
          </a:p>
          <a:p>
            <a:pPr eaLnBrk="1" hangingPunct="1">
              <a:buNone/>
            </a:pPr>
            <a:r>
              <a:rPr lang="en-US" b="1" dirty="0" smtClean="0">
                <a:ln w="11430"/>
                <a:solidFill>
                  <a:srgbClr val="00B050"/>
                </a:solidFill>
                <a:effectLst>
                  <a:outerShdw blurRad="80000" dist="40000" dir="5040000" algn="tl">
                    <a:srgbClr val="000000">
                      <a:alpha val="30000"/>
                    </a:srgbClr>
                  </a:outerShdw>
                </a:effectLst>
              </a:rPr>
              <a:t>	the whole book clusters, is the </a:t>
            </a:r>
          </a:p>
          <a:p>
            <a:pPr eaLnBrk="1" hangingPunct="1">
              <a:buNone/>
            </a:pPr>
            <a:r>
              <a:rPr lang="en-US" b="1" dirty="0" smtClean="0">
                <a:ln w="11430"/>
                <a:solidFill>
                  <a:srgbClr val="00B050"/>
                </a:solidFill>
                <a:effectLst>
                  <a:outerShdw blurRad="80000" dist="40000" dir="5040000" algn="tl">
                    <a:srgbClr val="000000">
                      <a:alpha val="30000"/>
                    </a:srgbClr>
                  </a:outerShdw>
                </a:effectLst>
              </a:rPr>
              <a:t>	redemption plan, the restoration </a:t>
            </a:r>
          </a:p>
          <a:p>
            <a:pPr eaLnBrk="1" hangingPunct="1">
              <a:buNone/>
            </a:pPr>
            <a:r>
              <a:rPr lang="en-US" b="1" dirty="0" smtClean="0">
                <a:ln w="11430"/>
                <a:solidFill>
                  <a:srgbClr val="00B050"/>
                </a:solidFill>
                <a:effectLst>
                  <a:outerShdw blurRad="80000" dist="40000" dir="5040000" algn="tl">
                    <a:srgbClr val="000000">
                      <a:alpha val="30000"/>
                    </a:srgbClr>
                  </a:outerShdw>
                </a:effectLst>
              </a:rPr>
              <a:t>	in the human soul of the image </a:t>
            </a:r>
          </a:p>
          <a:p>
            <a:pPr eaLnBrk="1" hangingPunct="1">
              <a:buNone/>
            </a:pPr>
            <a:r>
              <a:rPr lang="en-US" b="1" dirty="0" smtClean="0">
                <a:ln w="11430"/>
                <a:solidFill>
                  <a:srgbClr val="00B050"/>
                </a:solidFill>
                <a:effectLst>
                  <a:outerShdw blurRad="80000" dist="40000" dir="5040000" algn="tl">
                    <a:srgbClr val="000000">
                      <a:alpha val="30000"/>
                    </a:srgbClr>
                  </a:outerShdw>
                </a:effectLst>
              </a:rPr>
              <a:t>	of God” (Ed 125).</a:t>
            </a:r>
          </a:p>
        </p:txBody>
      </p:sp>
      <p:sp>
        <p:nvSpPr>
          <p:cNvPr id="53250" name="Rectangle 2"/>
          <p:cNvSpPr>
            <a:spLocks noGrp="1" noChangeArrowheads="1"/>
          </p:cNvSpPr>
          <p:nvPr>
            <p:ph type="title"/>
          </p:nvPr>
        </p:nvSpPr>
        <p:spPr>
          <a:xfrm>
            <a:off x="762000" y="228600"/>
            <a:ext cx="77724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Theological Context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sz="half" idx="1"/>
          </p:nvPr>
        </p:nvSpPr>
        <p:spPr>
          <a:xfrm>
            <a:off x="304800" y="1676400"/>
            <a:ext cx="3962400" cy="4419600"/>
          </a:xfrm>
        </p:spPr>
        <p:txBody>
          <a:bodyPr>
            <a:normAutofit fontScale="9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lnSpc>
                <a:spcPct val="90000"/>
              </a:lnSpc>
              <a:buFontTx/>
              <a:buNone/>
              <a:defRPr/>
            </a:pPr>
            <a:endParaRPr lang="en-US" sz="2400" b="1" dirty="0" smtClean="0">
              <a:ln/>
              <a:solidFill>
                <a:schemeClr val="accent3"/>
              </a:solidFill>
            </a:endParaRPr>
          </a:p>
          <a:p>
            <a:pPr eaLnBrk="1" hangingPunct="1">
              <a:lnSpc>
                <a:spcPct val="90000"/>
              </a:lnSpc>
              <a:buFontTx/>
              <a:buNone/>
              <a:defRPr/>
            </a:pPr>
            <a:r>
              <a:rPr lang="en-US" b="1" dirty="0" smtClean="0">
                <a:ln/>
                <a:solidFill>
                  <a:srgbClr val="FFC000"/>
                </a:solidFill>
              </a:rPr>
              <a:t>Original meaning: a general term for all the medical and psychological theories of F. A. Mesmer, Austrian physician (1733-1815).</a:t>
            </a:r>
          </a:p>
          <a:p>
            <a:pPr eaLnBrk="1" hangingPunct="1">
              <a:lnSpc>
                <a:spcPct val="90000"/>
              </a:lnSpc>
              <a:buFontTx/>
              <a:buNone/>
              <a:defRPr/>
            </a:pPr>
            <a:endParaRPr lang="en-US" b="1" dirty="0" smtClean="0">
              <a:ln/>
              <a:solidFill>
                <a:srgbClr val="FFC000"/>
              </a:solidFill>
            </a:endParaRPr>
          </a:p>
          <a:p>
            <a:pPr eaLnBrk="1" hangingPunct="1">
              <a:lnSpc>
                <a:spcPct val="90000"/>
              </a:lnSpc>
              <a:buFontTx/>
              <a:buNone/>
              <a:defRPr/>
            </a:pPr>
            <a:r>
              <a:rPr lang="en-US" b="1" dirty="0" smtClean="0">
                <a:ln/>
                <a:solidFill>
                  <a:srgbClr val="FFC000"/>
                </a:solidFill>
              </a:rPr>
              <a:t>Later meaning: Hypnotism (one of Mesmer’s theories). </a:t>
            </a:r>
          </a:p>
        </p:txBody>
      </p:sp>
      <p:sp>
        <p:nvSpPr>
          <p:cNvPr id="17411" name="Text Box 3"/>
          <p:cNvSpPr txBox="1">
            <a:spLocks noChangeArrowheads="1"/>
          </p:cNvSpPr>
          <p:nvPr/>
        </p:nvSpPr>
        <p:spPr bwMode="auto">
          <a:xfrm>
            <a:off x="152400" y="381000"/>
            <a:ext cx="8839200" cy="1200329"/>
          </a:xfrm>
          <a:prstGeom prst="rect">
            <a:avLst/>
          </a:prstGeom>
          <a:noFill/>
          <a:ln w="9525">
            <a:noFill/>
            <a:miter lim="800000"/>
            <a:headEnd/>
            <a:tailEnd/>
          </a:ln>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spcBef>
                <a:spcPct val="20000"/>
              </a:spcBef>
            </a:pPr>
            <a:r>
              <a:rPr lang="en-US" sz="3600" b="1" dirty="0">
                <a:ln/>
                <a:solidFill>
                  <a:srgbClr val="FFC000"/>
                </a:solidFill>
                <a:latin typeface="+mn-lt"/>
              </a:rPr>
              <a:t>Example of change in word meaning:  </a:t>
            </a:r>
            <a:r>
              <a:rPr lang="en-US" sz="3600" b="1" dirty="0">
                <a:ln/>
                <a:solidFill>
                  <a:schemeClr val="tx1"/>
                </a:solidFill>
                <a:latin typeface="+mn-lt"/>
              </a:rPr>
              <a:t>“mesmerism”</a:t>
            </a:r>
          </a:p>
        </p:txBody>
      </p:sp>
      <p:pic>
        <p:nvPicPr>
          <p:cNvPr id="5" name="Picture 4" descr="franz_anton_mesmer.jpg"/>
          <p:cNvPicPr>
            <a:picLocks noChangeAspect="1"/>
          </p:cNvPicPr>
          <p:nvPr/>
        </p:nvPicPr>
        <p:blipFill>
          <a:blip r:embed="rId3"/>
          <a:stretch>
            <a:fillRect/>
          </a:stretch>
        </p:blipFill>
        <p:spPr>
          <a:xfrm>
            <a:off x="4953000" y="1549146"/>
            <a:ext cx="3657600" cy="4882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idx="1"/>
          </p:nvPr>
        </p:nvSpPr>
        <p:spPr>
          <a:xfrm>
            <a:off x="685800" y="1676400"/>
            <a:ext cx="7772400" cy="4572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Bible is its own expositor.  Scripture is to be compared with scripture.  The student should learn to view the word as a whole, and to see the relation of its parts.  He should gain a knowledge of its grand central theme, of God’s original purpose for the world, of the rise of the great controversy, and of the work of redemption.  </a:t>
            </a:r>
          </a:p>
        </p:txBody>
      </p:sp>
      <p:sp>
        <p:nvSpPr>
          <p:cNvPr id="54275" name="Rectangle 5"/>
          <p:cNvSpPr>
            <a:spLocks noChangeArrowheads="1"/>
          </p:cNvSpPr>
          <p:nvPr/>
        </p:nvSpPr>
        <p:spPr bwMode="auto">
          <a:xfrm>
            <a:off x="1066800" y="0"/>
            <a:ext cx="7010400" cy="1077218"/>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spcBef>
                <a:spcPct val="20000"/>
              </a:spcBef>
            </a:pPr>
            <a:r>
              <a:rPr lang="en-US" b="1" dirty="0">
                <a:ln/>
                <a:solidFill>
                  <a:schemeClr val="accent3"/>
                </a:solidFill>
              </a:rPr>
              <a:t>2.  Great Controversy = “Grand Central Theme”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228600"/>
            <a:ext cx="77724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Great Controversy Theme</a:t>
            </a:r>
          </a:p>
        </p:txBody>
      </p:sp>
      <p:sp>
        <p:nvSpPr>
          <p:cNvPr id="55299" name="Rectangle 3"/>
          <p:cNvSpPr>
            <a:spLocks noGrp="1" noChangeArrowheads="1"/>
          </p:cNvSpPr>
          <p:nvPr>
            <p:ph idx="1"/>
          </p:nvPr>
        </p:nvSpPr>
        <p:spPr>
          <a:xfrm>
            <a:off x="0" y="1676400"/>
            <a:ext cx="9144000" cy="387798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sz="2800" b="1" dirty="0" smtClean="0">
                <a:ln/>
                <a:solidFill>
                  <a:srgbClr val="FFC000"/>
                </a:solidFill>
              </a:rPr>
              <a:t>“[The student of the Bible] should understand the nature of the two principles that are contending for supremacy, and should learn to trace their working through the records of history and prophecy. . . . He should see how this controversy enters into every phase of human experience; how in every act of life he himself reveals the one or the other of the two antagonistic motives; and how whether he will or not, he is even now deciding upon which side of the controversy he will be found” (Ed 190-191).</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230188"/>
            <a:ext cx="83820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Great Controversy Theme</a:t>
            </a:r>
          </a:p>
        </p:txBody>
      </p:sp>
      <p:sp>
        <p:nvSpPr>
          <p:cNvPr id="56323" name="Rectangle 3"/>
          <p:cNvSpPr>
            <a:spLocks noGrp="1" noChangeArrowheads="1"/>
          </p:cNvSpPr>
          <p:nvPr>
            <p:ph idx="1"/>
          </p:nvPr>
        </p:nvSpPr>
        <p:spPr>
          <a:xfrm>
            <a:off x="381000" y="1828800"/>
            <a:ext cx="8382000" cy="2286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For a more thorough exposition, see   Herbert E. Douglass, </a:t>
            </a:r>
            <a:r>
              <a:rPr lang="en-US" b="1" i="1" dirty="0" smtClean="0">
                <a:ln/>
                <a:solidFill>
                  <a:srgbClr val="FFC000"/>
                </a:solidFill>
              </a:rPr>
              <a:t>Messenger of the Lord</a:t>
            </a:r>
            <a:r>
              <a:rPr lang="en-US" b="1" dirty="0" smtClean="0">
                <a:ln/>
                <a:solidFill>
                  <a:srgbClr val="FFC000"/>
                </a:solidFill>
              </a:rPr>
              <a:t>, 256-260, 268-270.</a:t>
            </a:r>
          </a:p>
        </p:txBody>
      </p:sp>
      <p:sp>
        <p:nvSpPr>
          <p:cNvPr id="56324" name="Slide Number Placeholder 4"/>
          <p:cNvSpPr>
            <a:spLocks noGrp="1"/>
          </p:cNvSpPr>
          <p:nvPr>
            <p:ph type="sldNum" sz="quarter" idx="4294967295"/>
          </p:nvPr>
        </p:nvSpPr>
        <p:spPr bwMode="auto">
          <a:xfrm>
            <a:off x="8686800" y="1027113"/>
            <a:ext cx="457200" cy="441325"/>
          </a:xfrm>
          <a:prstGeom prst="rect">
            <a:avLst/>
          </a:prstGeom>
          <a:noFill/>
          <a:ln>
            <a:miter lim="800000"/>
            <a:headEnd/>
            <a:tailEnd/>
          </a:ln>
        </p:spPr>
        <p:txBody>
          <a:bodyPr/>
          <a:lstStyle/>
          <a:p>
            <a:fld id="{E6FB6355-A8C2-4F89-827A-46CB6963D43E}" type="slidenum">
              <a:rPr lang="en-US" smtClean="0"/>
              <a:pPr/>
              <a:t>42</a:t>
            </a:fld>
            <a:endParaRPr lang="en-US"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685800" y="304800"/>
            <a:ext cx="7772400" cy="664797"/>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Theological Context</a:t>
            </a:r>
          </a:p>
        </p:txBody>
      </p:sp>
      <p:sp>
        <p:nvSpPr>
          <p:cNvPr id="57347" name="Rectangle 3"/>
          <p:cNvSpPr>
            <a:spLocks noGrp="1" noChangeArrowheads="1"/>
          </p:cNvSpPr>
          <p:nvPr>
            <p:ph idx="1"/>
          </p:nvPr>
        </p:nvSpPr>
        <p:spPr>
          <a:xfrm>
            <a:off x="301625" y="1981200"/>
            <a:ext cx="8504238" cy="88639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None/>
            </a:pPr>
            <a:r>
              <a:rPr lang="en-US" b="1" dirty="0" smtClean="0">
                <a:ln/>
                <a:solidFill>
                  <a:srgbClr val="FFC000"/>
                </a:solidFill>
              </a:rPr>
              <a:t>3.  </a:t>
            </a:r>
            <a:r>
              <a:rPr lang="en-US" b="1" dirty="0" smtClean="0">
                <a:ln/>
                <a:solidFill>
                  <a:srgbClr val="C00000"/>
                </a:solidFill>
              </a:rPr>
              <a:t>The Ellipse of truth </a:t>
            </a:r>
            <a:r>
              <a:rPr lang="en-US" b="1" dirty="0" smtClean="0">
                <a:ln/>
                <a:solidFill>
                  <a:srgbClr val="FFC000"/>
                </a:solidFill>
              </a:rPr>
              <a:t>unites paradoxical principles that are both true.</a:t>
            </a:r>
          </a:p>
        </p:txBody>
      </p:sp>
      <p:sp>
        <p:nvSpPr>
          <p:cNvPr id="5" name="Oval 4"/>
          <p:cNvSpPr/>
          <p:nvPr/>
        </p:nvSpPr>
        <p:spPr bwMode="auto">
          <a:xfrm>
            <a:off x="685800" y="2971800"/>
            <a:ext cx="7924800" cy="3200400"/>
          </a:xfrm>
          <a:prstGeom prst="ellipse">
            <a:avLst/>
          </a:prstGeom>
          <a:ln>
            <a:headEnd type="none" w="med" len="med"/>
            <a:tailEnd type="none" w="med" len="med"/>
          </a:ln>
        </p:spPr>
        <p:style>
          <a:lnRef idx="0">
            <a:schemeClr val="accent1"/>
          </a:lnRef>
          <a:fillRef idx="1003">
            <a:schemeClr val="l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4343400" y="3048000"/>
            <a:ext cx="2819400" cy="3048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2057400" y="3048000"/>
            <a:ext cx="2819400" cy="30480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4343400" y="3581400"/>
            <a:ext cx="533400" cy="19812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228600"/>
            <a:ext cx="85344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Ellipse of Truth</a:t>
            </a:r>
          </a:p>
        </p:txBody>
      </p:sp>
      <p:sp>
        <p:nvSpPr>
          <p:cNvPr id="58371" name="Rectangle 3"/>
          <p:cNvSpPr>
            <a:spLocks noGrp="1" noChangeArrowheads="1"/>
          </p:cNvSpPr>
          <p:nvPr>
            <p:ph sz="half" idx="1"/>
          </p:nvPr>
        </p:nvSpPr>
        <p:spPr>
          <a:xfrm>
            <a:off x="381000" y="1411553"/>
            <a:ext cx="4114800" cy="251145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FontTx/>
              <a:buChar char="•"/>
            </a:pPr>
            <a:r>
              <a:rPr lang="en-US" sz="3200" b="1" dirty="0" smtClean="0">
                <a:ln/>
                <a:solidFill>
                  <a:srgbClr val="FFC000"/>
                </a:solidFill>
              </a:rPr>
              <a:t>Gospel</a:t>
            </a:r>
          </a:p>
          <a:p>
            <a:pPr eaLnBrk="1" hangingPunct="1">
              <a:buFontTx/>
              <a:buChar char="•"/>
            </a:pPr>
            <a:r>
              <a:rPr lang="en-US" sz="3200" b="1" dirty="0" smtClean="0">
                <a:ln/>
                <a:solidFill>
                  <a:srgbClr val="FFC000"/>
                </a:solidFill>
              </a:rPr>
              <a:t>Christ as Savior</a:t>
            </a:r>
          </a:p>
          <a:p>
            <a:pPr eaLnBrk="1" hangingPunct="1">
              <a:buFontTx/>
              <a:buChar char="•"/>
            </a:pPr>
            <a:r>
              <a:rPr lang="en-US" sz="3200" b="1" dirty="0" smtClean="0">
                <a:ln/>
                <a:solidFill>
                  <a:srgbClr val="FFC000"/>
                </a:solidFill>
              </a:rPr>
              <a:t>God’s Role in Salvation</a:t>
            </a:r>
          </a:p>
          <a:p>
            <a:pPr eaLnBrk="1" hangingPunct="1">
              <a:buFontTx/>
              <a:buChar char="•"/>
            </a:pPr>
            <a:r>
              <a:rPr lang="en-US" sz="3200" b="1" dirty="0" smtClean="0">
                <a:ln/>
                <a:solidFill>
                  <a:srgbClr val="FFC000"/>
                </a:solidFill>
              </a:rPr>
              <a:t>Faith</a:t>
            </a:r>
          </a:p>
        </p:txBody>
      </p:sp>
      <p:sp>
        <p:nvSpPr>
          <p:cNvPr id="58372" name="Rectangle 4"/>
          <p:cNvSpPr>
            <a:spLocks noGrp="1" noChangeArrowheads="1"/>
          </p:cNvSpPr>
          <p:nvPr>
            <p:ph sz="half" idx="2"/>
          </p:nvPr>
        </p:nvSpPr>
        <p:spPr>
          <a:xfrm>
            <a:off x="4648200" y="1411553"/>
            <a:ext cx="4114800" cy="251145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FontTx/>
              <a:buChar char="•"/>
            </a:pPr>
            <a:r>
              <a:rPr lang="en-US" sz="3200" b="1" dirty="0" smtClean="0">
                <a:ln/>
                <a:solidFill>
                  <a:srgbClr val="FFC000"/>
                </a:solidFill>
              </a:rPr>
              <a:t>Law</a:t>
            </a:r>
          </a:p>
          <a:p>
            <a:pPr eaLnBrk="1" hangingPunct="1">
              <a:buFontTx/>
              <a:buChar char="•"/>
            </a:pPr>
            <a:r>
              <a:rPr lang="en-US" sz="3200" b="1" dirty="0" smtClean="0">
                <a:ln/>
                <a:solidFill>
                  <a:srgbClr val="FFC000"/>
                </a:solidFill>
              </a:rPr>
              <a:t>Christ as Lord</a:t>
            </a:r>
          </a:p>
          <a:p>
            <a:pPr eaLnBrk="1" hangingPunct="1">
              <a:buFontTx/>
              <a:buChar char="•"/>
            </a:pPr>
            <a:r>
              <a:rPr lang="en-US" sz="3200" b="1" dirty="0" smtClean="0">
                <a:ln/>
                <a:solidFill>
                  <a:srgbClr val="FFC000"/>
                </a:solidFill>
              </a:rPr>
              <a:t>Man’s role in salvation</a:t>
            </a:r>
          </a:p>
          <a:p>
            <a:pPr eaLnBrk="1" hangingPunct="1">
              <a:buFontTx/>
              <a:buChar char="•"/>
            </a:pPr>
            <a:r>
              <a:rPr lang="en-US" sz="3200" b="1" dirty="0" smtClean="0">
                <a:ln/>
                <a:solidFill>
                  <a:srgbClr val="FFC000"/>
                </a:solidFill>
              </a:rPr>
              <a:t>Action</a:t>
            </a:r>
          </a:p>
        </p:txBody>
      </p:sp>
      <p:sp>
        <p:nvSpPr>
          <p:cNvPr id="58374" name="Slide Number Placeholder 6"/>
          <p:cNvSpPr>
            <a:spLocks noGrp="1"/>
          </p:cNvSpPr>
          <p:nvPr>
            <p:ph type="sldNum" sz="quarter" idx="4294967295"/>
          </p:nvPr>
        </p:nvSpPr>
        <p:spPr bwMode="auto">
          <a:xfrm>
            <a:off x="0" y="6324600"/>
            <a:ext cx="609600" cy="441325"/>
          </a:xfrm>
          <a:prstGeom prst="rect">
            <a:avLst/>
          </a:prstGeom>
          <a:noFill/>
          <a:ln>
            <a:miter lim="800000"/>
            <a:headEnd/>
            <a:tailEnd/>
          </a:ln>
        </p:spPr>
        <p:txBody>
          <a:bodyPr/>
          <a:lstStyle/>
          <a:p>
            <a:fld id="{6A0F101E-BE88-4516-BEB2-72C79FE0BBE8}" type="slidenum">
              <a:rPr lang="en-US" smtClean="0"/>
              <a:pPr/>
              <a:t>44</a:t>
            </a:fld>
            <a:endParaRPr lang="en-US" smtClean="0"/>
          </a:p>
        </p:txBody>
      </p:sp>
      <p:sp>
        <p:nvSpPr>
          <p:cNvPr id="58373" name="Text Box 5"/>
          <p:cNvSpPr txBox="1">
            <a:spLocks noChangeArrowheads="1"/>
          </p:cNvSpPr>
          <p:nvPr/>
        </p:nvSpPr>
        <p:spPr bwMode="auto">
          <a:xfrm>
            <a:off x="1143000" y="5257800"/>
            <a:ext cx="6688049" cy="1175706"/>
          </a:xfrm>
          <a:prstGeom prst="rect">
            <a:avLst/>
          </a:prstGeom>
          <a:noFill/>
          <a:ln w="9525">
            <a:noFill/>
            <a:miter lim="800000"/>
            <a:headEnd/>
            <a:tailEnd/>
          </a:ln>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eaLnBrk="0" hangingPunct="0">
              <a:spcBef>
                <a:spcPct val="20000"/>
              </a:spcBef>
              <a:buFontTx/>
              <a:buChar char=" "/>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See Herbert E. Douglass, </a:t>
            </a:r>
            <a:r>
              <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Messenger </a:t>
            </a:r>
          </a:p>
          <a:p>
            <a:pPr eaLnBrk="0" hangingPunct="0">
              <a:spcBef>
                <a:spcPct val="20000"/>
              </a:spcBef>
              <a:buFontTx/>
              <a:buChar char=" "/>
            </a:pPr>
            <a:r>
              <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of the Lord</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260-265, 268-277.</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
          <p:cNvSpPr>
            <a:spLocks noGrp="1"/>
          </p:cNvSpPr>
          <p:nvPr>
            <p:ph type="title"/>
          </p:nvPr>
        </p:nvSpPr>
        <p:spPr>
          <a:xfrm>
            <a:off x="381000" y="230188"/>
            <a:ext cx="83820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Theological Context</a:t>
            </a:r>
          </a:p>
        </p:txBody>
      </p:sp>
      <p:sp>
        <p:nvSpPr>
          <p:cNvPr id="61443" name="Rectangle 3"/>
          <p:cNvSpPr>
            <a:spLocks noGrp="1" noChangeArrowheads="1"/>
          </p:cNvSpPr>
          <p:nvPr>
            <p:ph idx="1"/>
          </p:nvPr>
        </p:nvSpPr>
        <p:spPr>
          <a:xfrm>
            <a:off x="685800" y="1981200"/>
            <a:ext cx="7772400" cy="3429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None/>
              <a:defRPr/>
            </a:pPr>
            <a:r>
              <a:rPr lang="en-US" b="1" dirty="0" smtClean="0">
                <a:ln/>
                <a:solidFill>
                  <a:srgbClr val="FFC000"/>
                </a:solidFill>
              </a:rPr>
              <a:t>4.  Righteousness by Faith</a:t>
            </a:r>
          </a:p>
          <a:p>
            <a:pPr lvl="1" eaLnBrk="1" hangingPunct="1">
              <a:defRPr/>
            </a:pPr>
            <a:r>
              <a:rPr lang="en-US" sz="3200" b="1" dirty="0" smtClean="0">
                <a:ln/>
                <a:solidFill>
                  <a:srgbClr val="FFC000"/>
                </a:solidFill>
              </a:rPr>
              <a:t>Testimony of a long time legalist, finally converted:  </a:t>
            </a:r>
          </a:p>
          <a:p>
            <a:pPr lvl="1" eaLnBrk="1" hangingPunct="1">
              <a:defRPr/>
            </a:pPr>
            <a:r>
              <a:rPr lang="en-US" sz="3200" b="1" dirty="0" smtClean="0">
                <a:ln/>
                <a:solidFill>
                  <a:srgbClr val="FFC000"/>
                </a:solidFill>
              </a:rPr>
              <a:t>“Righteousness by faith--for years I never saw it in Ellen White, but once you see it, it’s on every page.”</a:t>
            </a:r>
            <a:endParaRPr lang="en-US" b="1" dirty="0" smtClean="0">
              <a:ln/>
              <a:solidFill>
                <a:srgbClr val="FFC000"/>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04800"/>
            <a:ext cx="46482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Theological Context</a:t>
            </a:r>
          </a:p>
        </p:txBody>
      </p:sp>
      <p:pic>
        <p:nvPicPr>
          <p:cNvPr id="5" name="Picture 4" descr="Salvation_400.jpg"/>
          <p:cNvPicPr>
            <a:picLocks noChangeAspect="1"/>
          </p:cNvPicPr>
          <p:nvPr/>
        </p:nvPicPr>
        <p:blipFill>
          <a:blip r:embed="rId3"/>
          <a:stretch>
            <a:fillRect/>
          </a:stretch>
        </p:blipFill>
        <p:spPr>
          <a:xfrm>
            <a:off x="4564367" y="0"/>
            <a:ext cx="4579633" cy="6858000"/>
          </a:xfrm>
          <a:prstGeom prst="rect">
            <a:avLst/>
          </a:prstGeom>
        </p:spPr>
      </p:pic>
      <p:sp>
        <p:nvSpPr>
          <p:cNvPr id="60419" name="Rectangle 3"/>
          <p:cNvSpPr>
            <a:spLocks noGrp="1" noChangeArrowheads="1"/>
          </p:cNvSpPr>
          <p:nvPr>
            <p:ph idx="1"/>
          </p:nvPr>
        </p:nvSpPr>
        <p:spPr>
          <a:xfrm>
            <a:off x="0" y="1219200"/>
            <a:ext cx="4724400" cy="637033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None/>
            </a:pPr>
            <a:r>
              <a:rPr lang="en-US" b="1" dirty="0" smtClean="0">
                <a:ln/>
                <a:solidFill>
                  <a:srgbClr val="FFC000"/>
                </a:solidFill>
              </a:rPr>
              <a:t>5.  Radical Discipleship</a:t>
            </a:r>
          </a:p>
          <a:p>
            <a:pPr marL="512763" lvl="1" eaLnBrk="1" hangingPunct="1">
              <a:buNone/>
            </a:pPr>
            <a:r>
              <a:rPr lang="en-US" sz="3200" b="1" dirty="0" smtClean="0">
                <a:ln/>
                <a:solidFill>
                  <a:srgbClr val="FFC000"/>
                </a:solidFill>
              </a:rPr>
              <a:t>Uncompromising devotion to Jesus.  This is why the </a:t>
            </a:r>
            <a:r>
              <a:rPr lang="en-US" sz="3200" b="1" i="1" dirty="0" smtClean="0">
                <a:ln/>
                <a:solidFill>
                  <a:srgbClr val="FFC000"/>
                </a:solidFill>
              </a:rPr>
              <a:t>Testimonies</a:t>
            </a:r>
            <a:r>
              <a:rPr lang="en-US" sz="3200" b="1" dirty="0" smtClean="0">
                <a:ln/>
                <a:solidFill>
                  <a:srgbClr val="FFC000"/>
                </a:solidFill>
              </a:rPr>
              <a:t> are so stringent, because written out of a white-hot devotion to Jesus and the realization that every sin or deception we cling to, jeopardizes our eternity and crucifies Jesus afresh. </a:t>
            </a:r>
          </a:p>
          <a:p>
            <a:pPr lvl="1" eaLnBrk="1" hangingPunct="1">
              <a:buNone/>
            </a:pPr>
            <a:endParaRPr lang="en-US" sz="3200" b="1" dirty="0" smtClean="0">
              <a:ln/>
              <a:solidFill>
                <a:schemeClr val="accent3"/>
              </a:solidFill>
            </a:endParaRPr>
          </a:p>
          <a:p>
            <a:pPr lvl="1" eaLnBrk="1" hangingPunct="1">
              <a:buNone/>
            </a:pPr>
            <a:endParaRPr lang="en-US" b="1" dirty="0" smtClean="0">
              <a:ln/>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228600"/>
            <a:ext cx="7772400" cy="99719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Effect of Compilations</a:t>
            </a:r>
            <a:b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on Context</a:t>
            </a:r>
          </a:p>
        </p:txBody>
      </p:sp>
      <p:sp>
        <p:nvSpPr>
          <p:cNvPr id="61443" name="Rectangle 3"/>
          <p:cNvSpPr>
            <a:spLocks noGrp="1" noChangeArrowheads="1"/>
          </p:cNvSpPr>
          <p:nvPr>
            <p:ph idx="1"/>
          </p:nvPr>
        </p:nvSpPr>
        <p:spPr>
          <a:xfrm>
            <a:off x="609600" y="2133600"/>
            <a:ext cx="7772400" cy="3581400"/>
          </a:xfrm>
        </p:spPr>
        <p:txBody>
          <a:bodyPr/>
          <a:lstStyle/>
          <a:p>
            <a:pPr eaLnBrk="1" hangingPunct="1"/>
            <a:r>
              <a:rPr lang="en-US" b="1" dirty="0" smtClean="0"/>
              <a:t>Advantage 1:</a:t>
            </a:r>
            <a:r>
              <a:rPr lang="en-US" dirty="0" smtClean="0"/>
              <a:t>  By grouping together similar statements on a topic, compilations </a:t>
            </a:r>
            <a:r>
              <a:rPr lang="en-US" b="1" dirty="0" smtClean="0"/>
              <a:t>emphasize the conceptual or theological context</a:t>
            </a:r>
            <a:r>
              <a:rPr lang="en-US" dirty="0" smtClean="0"/>
              <a:t>.</a:t>
            </a:r>
          </a:p>
          <a:p>
            <a:pPr eaLnBrk="1" hangingPunct="1"/>
            <a:endParaRPr lang="en-US" dirty="0" smtClean="0"/>
          </a:p>
          <a:p>
            <a:pPr eaLnBrk="1" hangingPunct="1"/>
            <a:r>
              <a:rPr lang="en-US" b="1" dirty="0" smtClean="0"/>
              <a:t>Disadvantage 1:</a:t>
            </a:r>
            <a:r>
              <a:rPr lang="en-US" dirty="0" smtClean="0"/>
              <a:t>  They </a:t>
            </a:r>
            <a:r>
              <a:rPr lang="en-US" b="1" dirty="0" smtClean="0"/>
              <a:t>de-emphasize</a:t>
            </a:r>
            <a:r>
              <a:rPr lang="en-US" dirty="0" smtClean="0"/>
              <a:t> the </a:t>
            </a:r>
            <a:r>
              <a:rPr lang="en-US" b="1" dirty="0" smtClean="0"/>
              <a:t>original</a:t>
            </a:r>
            <a:r>
              <a:rPr lang="en-US" dirty="0" smtClean="0"/>
              <a:t> literary and historical context.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304800"/>
            <a:ext cx="7772400" cy="6858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Effect of Compilations</a:t>
            </a:r>
            <a:b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on Context</a:t>
            </a:r>
          </a:p>
        </p:txBody>
      </p:sp>
      <p:sp>
        <p:nvSpPr>
          <p:cNvPr id="62467" name="Rectangle 3"/>
          <p:cNvSpPr>
            <a:spLocks noGrp="1" noChangeArrowheads="1"/>
          </p:cNvSpPr>
          <p:nvPr>
            <p:ph idx="1"/>
          </p:nvPr>
        </p:nvSpPr>
        <p:spPr>
          <a:xfrm>
            <a:off x="609600" y="1905000"/>
            <a:ext cx="7772400" cy="329936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rPr>
              <a:t>Advantage 2:  The multiplicity of witnesses intensifies the theological or conceptual context.</a:t>
            </a:r>
          </a:p>
          <a:p>
            <a:pPr eaLnBrk="1" hangingPunct="1"/>
            <a:endParaRPr lang="en-US" b="1" dirty="0" smtClean="0">
              <a:ln/>
              <a:solidFill>
                <a:srgbClr val="FFC000"/>
              </a:solidFill>
            </a:endParaRPr>
          </a:p>
          <a:p>
            <a:pPr eaLnBrk="1" hangingPunct="1"/>
            <a:r>
              <a:rPr lang="en-US" b="1" dirty="0" smtClean="0">
                <a:ln/>
              </a:rPr>
              <a:t>Disadvantage 2:  Super-concentration on one topic can distort the impact on an uninformed reader.  Illustration: CS.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381000"/>
            <a:ext cx="77724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Exam Preparation</a:t>
            </a:r>
          </a:p>
        </p:txBody>
      </p:sp>
      <p:sp>
        <p:nvSpPr>
          <p:cNvPr id="63491" name="Rectangle 3"/>
          <p:cNvSpPr>
            <a:spLocks noGrp="1" noChangeArrowheads="1"/>
          </p:cNvSpPr>
          <p:nvPr>
            <p:ph idx="1"/>
          </p:nvPr>
        </p:nvSpPr>
        <p:spPr>
          <a:xfrm>
            <a:off x="685800" y="1828800"/>
            <a:ext cx="7772400" cy="295465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None/>
            </a:pPr>
            <a:r>
              <a:rPr lang="en-US" b="1" dirty="0" smtClean="0">
                <a:ln/>
                <a:solidFill>
                  <a:srgbClr val="FFC000"/>
                </a:solidFill>
              </a:rPr>
              <a:t>1.  Know the hermeneutical check list</a:t>
            </a:r>
          </a:p>
          <a:p>
            <a:pPr eaLnBrk="1" hangingPunct="1">
              <a:buNone/>
            </a:pPr>
            <a:endParaRPr lang="en-US" b="1" dirty="0" smtClean="0">
              <a:ln/>
              <a:solidFill>
                <a:srgbClr val="FFC000"/>
              </a:solidFill>
            </a:endParaRPr>
          </a:p>
          <a:p>
            <a:pPr eaLnBrk="1" hangingPunct="1">
              <a:buNone/>
            </a:pPr>
            <a:r>
              <a:rPr lang="en-US" b="1" dirty="0" smtClean="0">
                <a:ln/>
                <a:solidFill>
                  <a:srgbClr val="FFC000"/>
                </a:solidFill>
              </a:rPr>
              <a:t>2.  Study the Great Controversy theme and the Elliptical principle in </a:t>
            </a:r>
            <a:r>
              <a:rPr lang="en-US" b="1" i="1" dirty="0" smtClean="0">
                <a:ln/>
                <a:solidFill>
                  <a:srgbClr val="FFC000"/>
                </a:solidFill>
              </a:rPr>
              <a:t>Messenger of the Lord,</a:t>
            </a:r>
            <a:r>
              <a:rPr lang="en-US" b="1" dirty="0" smtClean="0">
                <a:ln/>
                <a:solidFill>
                  <a:srgbClr val="FFC000"/>
                </a:solidFill>
              </a:rPr>
              <a:t> 256-277.</a:t>
            </a:r>
          </a:p>
          <a:p>
            <a:pPr eaLnBrk="1" hangingPunct="1"/>
            <a:endParaRPr lang="en-US" b="1" dirty="0" smtClean="0">
              <a:ln/>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52400"/>
            <a:ext cx="88392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sz="2900" b="1" dirty="0" smtClean="0">
                <a:ln w="11430"/>
                <a:solidFill>
                  <a:schemeClr val="accent5"/>
                </a:solidFill>
                <a:effectLst>
                  <a:outerShdw blurRad="50800" dist="39000" dir="5460000" algn="tl">
                    <a:srgbClr val="000000">
                      <a:alpha val="38000"/>
                    </a:srgbClr>
                  </a:outerShdw>
                </a:effectLst>
              </a:rPr>
              <a:t>Example of EGW using “mesmerism” </a:t>
            </a:r>
            <a:br>
              <a:rPr lang="en-US" sz="2900" b="1" dirty="0" smtClean="0">
                <a:ln w="11430"/>
                <a:solidFill>
                  <a:schemeClr val="accent5"/>
                </a:solidFill>
                <a:effectLst>
                  <a:outerShdw blurRad="50800" dist="39000" dir="5460000" algn="tl">
                    <a:srgbClr val="000000">
                      <a:alpha val="38000"/>
                    </a:srgbClr>
                  </a:outerShdw>
                </a:effectLst>
              </a:rPr>
            </a:br>
            <a:r>
              <a:rPr lang="en-US" sz="2900" b="1" dirty="0" smtClean="0">
                <a:ln w="11430"/>
                <a:solidFill>
                  <a:schemeClr val="accent5"/>
                </a:solidFill>
                <a:effectLst>
                  <a:outerShdw blurRad="50800" dist="39000" dir="5460000" algn="tl">
                    <a:srgbClr val="000000">
                      <a:alpha val="38000"/>
                    </a:srgbClr>
                  </a:outerShdw>
                </a:effectLst>
              </a:rPr>
              <a:t>with its original meaning</a:t>
            </a:r>
          </a:p>
        </p:txBody>
      </p:sp>
      <p:sp>
        <p:nvSpPr>
          <p:cNvPr id="18435" name="Rectangle 3"/>
          <p:cNvSpPr>
            <a:spLocks noGrp="1" noChangeArrowheads="1"/>
          </p:cNvSpPr>
          <p:nvPr>
            <p:ph idx="1"/>
          </p:nvPr>
        </p:nvSpPr>
        <p:spPr>
          <a:xfrm>
            <a:off x="3581400" y="1600200"/>
            <a:ext cx="5562600" cy="3276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smtClean="0">
                <a:ln w="11430"/>
                <a:solidFill>
                  <a:srgbClr val="FFC000"/>
                </a:solidFill>
                <a:effectLst>
                  <a:outerShdw blurRad="50800" dist="39000" dir="5460000" algn="tl">
                    <a:srgbClr val="000000">
                      <a:alpha val="38000"/>
                    </a:srgbClr>
                  </a:outerShdw>
                </a:effectLst>
              </a:rPr>
              <a:t>“Phrenology and mesmerism are very much exalted.  They are good in their place, but they are seized upon by Satan as his most powerful agents to deceive and destroy souls.” 1T 296 (1862)</a:t>
            </a:r>
          </a:p>
        </p:txBody>
      </p:sp>
      <p:pic>
        <p:nvPicPr>
          <p:cNvPr id="7" name="Picture 6" descr="images phrenology.jpg"/>
          <p:cNvPicPr>
            <a:picLocks noChangeAspect="1"/>
          </p:cNvPicPr>
          <p:nvPr/>
        </p:nvPicPr>
        <p:blipFill>
          <a:blip r:embed="rId3"/>
          <a:stretch>
            <a:fillRect/>
          </a:stretch>
        </p:blipFill>
        <p:spPr>
          <a:xfrm>
            <a:off x="304800" y="1295400"/>
            <a:ext cx="3505200" cy="3711388"/>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0" y="304800"/>
            <a:ext cx="7772400" cy="4431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Acknowledgements</a:t>
            </a:r>
          </a:p>
        </p:txBody>
      </p:sp>
      <p:sp>
        <p:nvSpPr>
          <p:cNvPr id="64515" name="Rectangle 3"/>
          <p:cNvSpPr>
            <a:spLocks noGrp="1" noChangeArrowheads="1"/>
          </p:cNvSpPr>
          <p:nvPr>
            <p:ph idx="1"/>
          </p:nvPr>
        </p:nvSpPr>
        <p:spPr>
          <a:xfrm>
            <a:off x="762000" y="1066800"/>
            <a:ext cx="7772400" cy="374256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rPr>
              <a:t>Roger W. Coon, “Ellen White and Hermeneutics:  Jemison’s Second Rule,” GSEM Lecture Outline, Andrews University, 1995. (case studies in “time” and “place”).</a:t>
            </a:r>
          </a:p>
          <a:p>
            <a:pPr eaLnBrk="1" hangingPunct="1"/>
            <a:endParaRPr lang="en-US" b="1" dirty="0" smtClean="0">
              <a:ln/>
              <a:solidFill>
                <a:srgbClr val="FFC000"/>
              </a:solidFill>
            </a:endParaRPr>
          </a:p>
          <a:p>
            <a:pPr eaLnBrk="1" hangingPunct="1"/>
            <a:r>
              <a:rPr lang="en-US" b="1" dirty="0" smtClean="0">
                <a:ln/>
                <a:solidFill>
                  <a:srgbClr val="FFC000"/>
                </a:solidFill>
              </a:rPr>
              <a:t>Douglass, Herbert E., </a:t>
            </a:r>
            <a:r>
              <a:rPr lang="en-US" b="1" i="1" dirty="0" smtClean="0">
                <a:ln/>
                <a:solidFill>
                  <a:srgbClr val="FFC000"/>
                </a:solidFill>
              </a:rPr>
              <a:t>Messenger of the Lord</a:t>
            </a:r>
            <a:r>
              <a:rPr lang="en-US" b="1" dirty="0" smtClean="0">
                <a:ln/>
                <a:solidFill>
                  <a:srgbClr val="FFC000"/>
                </a:solidFill>
              </a:rPr>
              <a:t>, 256-277.  (Great Controversy theme and Ellipsis of Truth)</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Websites</a:t>
            </a:r>
          </a:p>
        </p:txBody>
      </p:sp>
      <p:sp>
        <p:nvSpPr>
          <p:cNvPr id="65539" name="Rectangle 3"/>
          <p:cNvSpPr>
            <a:spLocks noGrp="1" noChangeArrowheads="1"/>
          </p:cNvSpPr>
          <p:nvPr>
            <p:ph idx="1"/>
          </p:nvPr>
        </p:nvSpPr>
        <p:spPr>
          <a:xfrm>
            <a:off x="304800" y="2971800"/>
            <a:ext cx="8504238" cy="152657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www.andrews.edu</a:t>
            </a:r>
            <a:r>
              <a:rPr lang="en-US" sz="3200" b="1" u="sng"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3200" b="1" u="sng"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jmoon</a:t>
            </a:r>
            <a:endPar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eaLnBrk="1" hangingPunct="1">
              <a:buFont typeface="Wingdings 2" pitchFamily="18" charset="2"/>
              <a:buNone/>
            </a:pPr>
            <a:endPar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eaLnBrk="1" hangingPunct="1"/>
            <a:r>
              <a:rPr lang="en-U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www.andrews.edu/~fortind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534400" cy="141279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sz="3200" b="1" dirty="0" smtClean="0">
                <a:ln w="11430"/>
                <a:solidFill>
                  <a:schemeClr val="accent5"/>
                </a:solidFill>
                <a:effectLst>
                  <a:outerShdw blurRad="50800" dist="39000" dir="5460000" algn="tl">
                    <a:srgbClr val="000000">
                      <a:alpha val="38000"/>
                    </a:srgbClr>
                  </a:outerShdw>
                </a:effectLst>
              </a:rPr>
              <a:t>A later statement substitutes a phrase, probably because of the connotations that “mesmerism” had acquired (1884)</a:t>
            </a:r>
          </a:p>
        </p:txBody>
      </p:sp>
      <p:pic>
        <p:nvPicPr>
          <p:cNvPr id="4" name="Picture 3" descr="boa.serpent.jpg"/>
          <p:cNvPicPr>
            <a:picLocks noChangeAspect="1"/>
          </p:cNvPicPr>
          <p:nvPr/>
        </p:nvPicPr>
        <p:blipFill>
          <a:blip r:embed="rId3"/>
          <a:srcRect l="15421" r="23832"/>
          <a:stretch>
            <a:fillRect/>
          </a:stretch>
        </p:blipFill>
        <p:spPr>
          <a:xfrm>
            <a:off x="5638800" y="1905000"/>
            <a:ext cx="3302000" cy="4076700"/>
          </a:xfrm>
          <a:prstGeom prst="rect">
            <a:avLst/>
          </a:prstGeom>
        </p:spPr>
      </p:pic>
      <p:sp>
        <p:nvSpPr>
          <p:cNvPr id="19459" name="Rectangle 3"/>
          <p:cNvSpPr>
            <a:spLocks noGrp="1" noChangeArrowheads="1"/>
          </p:cNvSpPr>
          <p:nvPr>
            <p:ph idx="1"/>
          </p:nvPr>
        </p:nvSpPr>
        <p:spPr>
          <a:xfrm>
            <a:off x="228600" y="1752600"/>
            <a:ext cx="6019800" cy="464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smtClean="0">
                <a:ln w="11430"/>
                <a:solidFill>
                  <a:srgbClr val="FFC000"/>
                </a:solidFill>
                <a:effectLst>
                  <a:outerShdw blurRad="50800" dist="39000" dir="5460000" algn="tl">
                    <a:srgbClr val="000000">
                      <a:alpha val="38000"/>
                    </a:srgbClr>
                  </a:outerShdw>
                </a:effectLst>
              </a:rPr>
              <a:t>“The advantages he (Satan) takes of the sciences, </a:t>
            </a:r>
            <a:r>
              <a:rPr lang="en-US" b="1" u="sng" dirty="0" smtClean="0">
                <a:ln w="11430"/>
                <a:solidFill>
                  <a:srgbClr val="FFC000"/>
                </a:solidFill>
                <a:effectLst>
                  <a:outerShdw blurRad="50800" dist="39000" dir="5460000" algn="tl">
                    <a:srgbClr val="000000">
                      <a:alpha val="38000"/>
                    </a:srgbClr>
                  </a:outerShdw>
                </a:effectLst>
              </a:rPr>
              <a:t>sciences which pertain to the human mind</a:t>
            </a:r>
            <a:r>
              <a:rPr lang="en-US" b="1" dirty="0" smtClean="0">
                <a:ln w="11430"/>
                <a:solidFill>
                  <a:srgbClr val="FFC000"/>
                </a:solidFill>
                <a:effectLst>
                  <a:outerShdw blurRad="50800" dist="39000" dir="5460000" algn="tl">
                    <a:srgbClr val="000000">
                      <a:alpha val="38000"/>
                    </a:srgbClr>
                  </a:outerShdw>
                </a:effectLst>
              </a:rPr>
              <a:t>, is tremendous.  Here, serpent-like, he imperceptibly creeps in to corrupt the work of God.” </a:t>
            </a:r>
            <a:r>
              <a:rPr lang="en-US" i="1" dirty="0" smtClean="0">
                <a:ln w="11430"/>
                <a:solidFill>
                  <a:srgbClr val="FFC000"/>
                </a:solidFill>
                <a:effectLst>
                  <a:outerShdw blurRad="50800" dist="39000" dir="5460000" algn="tl">
                    <a:srgbClr val="000000">
                      <a:alpha val="38000"/>
                    </a:srgbClr>
                  </a:outerShdw>
                </a:effectLst>
              </a:rPr>
              <a:t>Signs of the Times</a:t>
            </a:r>
            <a:r>
              <a:rPr lang="en-US" dirty="0" smtClean="0">
                <a:ln w="11430"/>
                <a:solidFill>
                  <a:srgbClr val="FFC000"/>
                </a:solidFill>
                <a:effectLst>
                  <a:outerShdw blurRad="50800" dist="39000" dir="5460000" algn="tl">
                    <a:srgbClr val="000000">
                      <a:alpha val="38000"/>
                    </a:srgbClr>
                  </a:outerShdw>
                </a:effectLst>
              </a:rPr>
              <a:t>, Nov. 6, 1884, par. 1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r-advocate.jpg"/>
          <p:cNvPicPr>
            <a:picLocks noChangeAspect="1"/>
          </p:cNvPicPr>
          <p:nvPr/>
        </p:nvPicPr>
        <p:blipFill>
          <a:blip r:embed="rId3"/>
          <a:srcRect b="10345"/>
          <a:stretch>
            <a:fillRect/>
          </a:stretch>
        </p:blipFill>
        <p:spPr>
          <a:xfrm>
            <a:off x="0" y="0"/>
            <a:ext cx="4495800" cy="6858000"/>
          </a:xfrm>
          <a:prstGeom prst="rect">
            <a:avLst/>
          </a:prstGeom>
        </p:spPr>
      </p:pic>
      <p:sp>
        <p:nvSpPr>
          <p:cNvPr id="20482" name="Rectangle 3"/>
          <p:cNvSpPr>
            <a:spLocks noGrp="1" noChangeArrowheads="1"/>
          </p:cNvSpPr>
          <p:nvPr>
            <p:ph type="body" idx="4294967295"/>
          </p:nvPr>
        </p:nvSpPr>
        <p:spPr>
          <a:xfrm>
            <a:off x="4572000" y="0"/>
            <a:ext cx="4572000" cy="687657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lnSpc>
                <a:spcPct val="90000"/>
              </a:lnSpc>
              <a:buFont typeface="Wingdings 2" pitchFamily="18" charset="2"/>
              <a:buNone/>
            </a:pPr>
            <a:r>
              <a:rPr lang="en-US" b="1" dirty="0" smtClean="0">
                <a:ln/>
                <a:solidFill>
                  <a:schemeClr val="accent3"/>
                </a:solidFill>
              </a:rPr>
              <a:t>   </a:t>
            </a:r>
            <a:r>
              <a:rPr lang="en-US" sz="2800" b="1" dirty="0" smtClean="0">
                <a:ln/>
                <a:solidFill>
                  <a:srgbClr val="FFFF00"/>
                </a:solidFill>
              </a:rPr>
              <a:t>“The true principles of psychology are found in the Holy Scriptures.  Man knows not his own value.  He acts according to his unconverted temperament of character, because he does not look unto Jesus, the author and Finisher of his faith.  He who comes to Jesus, he who believes on Him and makes Him his Example, realizes the meaning of the words, ‘To them gave He power to become the sons of God’” (ML 176).</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228600"/>
            <a:ext cx="7772400" cy="110799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Aspects of Literary Context, </a:t>
            </a:r>
            <a:r>
              <a:rPr lang="en-US" sz="40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continued</a:t>
            </a:r>
            <a:endPar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1507" name="Rectangle 3"/>
          <p:cNvSpPr>
            <a:spLocks noGrp="1" noChangeArrowheads="1"/>
          </p:cNvSpPr>
          <p:nvPr>
            <p:ph idx="1"/>
          </p:nvPr>
        </p:nvSpPr>
        <p:spPr>
          <a:xfrm>
            <a:off x="685800" y="1752600"/>
            <a:ext cx="7772400" cy="221599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lnSpc>
                <a:spcPct val="90000"/>
              </a:lnSpc>
              <a:buNone/>
            </a:pPr>
            <a:r>
              <a:rPr lang="en-US" sz="2800" b="1" dirty="0" smtClean="0">
                <a:ln/>
                <a:solidFill>
                  <a:srgbClr val="FFC000"/>
                </a:solidFill>
              </a:rPr>
              <a:t>3.  Is the expression intended to be taken as: </a:t>
            </a:r>
          </a:p>
          <a:p>
            <a:pPr eaLnBrk="1" hangingPunct="1">
              <a:lnSpc>
                <a:spcPct val="90000"/>
              </a:lnSpc>
              <a:buFont typeface="Wingdings 2" pitchFamily="18" charset="2"/>
              <a:buNone/>
            </a:pPr>
            <a:r>
              <a:rPr lang="en-US" sz="2800" b="1" dirty="0" smtClean="0">
                <a:ln/>
                <a:solidFill>
                  <a:srgbClr val="FFC000"/>
                </a:solidFill>
              </a:rPr>
              <a:t>		a.  Precise statement of empirical fact?</a:t>
            </a:r>
          </a:p>
          <a:p>
            <a:pPr eaLnBrk="1" hangingPunct="1">
              <a:lnSpc>
                <a:spcPct val="90000"/>
              </a:lnSpc>
              <a:buFont typeface="Wingdings 2" pitchFamily="18" charset="2"/>
              <a:buNone/>
            </a:pPr>
            <a:r>
              <a:rPr lang="en-US" sz="2800" b="1" dirty="0" smtClean="0">
                <a:ln/>
                <a:solidFill>
                  <a:srgbClr val="FFC000"/>
                </a:solidFill>
              </a:rPr>
              <a:t>		b.  Figure of speech?</a:t>
            </a:r>
          </a:p>
          <a:p>
            <a:pPr lvl="2" eaLnBrk="1" hangingPunct="1">
              <a:lnSpc>
                <a:spcPct val="90000"/>
              </a:lnSpc>
              <a:buNone/>
            </a:pPr>
            <a:r>
              <a:rPr lang="en-US" sz="2800" b="1" dirty="0" smtClean="0">
                <a:ln/>
                <a:solidFill>
                  <a:srgbClr val="FFC000"/>
                </a:solidFill>
              </a:rPr>
              <a:t>	</a:t>
            </a:r>
          </a:p>
          <a:p>
            <a:pPr lvl="2" eaLnBrk="1" hangingPunct="1">
              <a:lnSpc>
                <a:spcPct val="90000"/>
              </a:lnSpc>
              <a:buFont typeface="Wingdings 2" pitchFamily="18" charset="2"/>
              <a:buNone/>
            </a:pPr>
            <a:r>
              <a:rPr lang="en-US" b="1" dirty="0" smtClean="0">
                <a:ln/>
                <a:solidFill>
                  <a:schemeClr val="accent3"/>
                </a:solidFill>
              </a:rPr>
              <a: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49859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Figures of Speech</a:t>
            </a:r>
          </a:p>
        </p:txBody>
      </p:sp>
      <p:sp>
        <p:nvSpPr>
          <p:cNvPr id="22531" name="Rectangle 3"/>
          <p:cNvSpPr>
            <a:spLocks noGrp="1" noChangeArrowheads="1"/>
          </p:cNvSpPr>
          <p:nvPr>
            <p:ph idx="1"/>
          </p:nvPr>
        </p:nvSpPr>
        <p:spPr>
          <a:xfrm>
            <a:off x="533400" y="1066800"/>
            <a:ext cx="7924800" cy="612177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rgbClr val="FFC000"/>
                </a:solidFill>
              </a:rPr>
              <a:t> Hyperbole (intentional overstatement): “I suppose that the world itself could not contain the books that would be written.” (John 21:25) </a:t>
            </a:r>
          </a:p>
          <a:p>
            <a:endParaRPr lang="en-US" sz="2800" b="1" dirty="0" smtClean="0">
              <a:ln/>
              <a:solidFill>
                <a:srgbClr val="FFC000"/>
              </a:solidFill>
            </a:endParaRPr>
          </a:p>
          <a:p>
            <a:r>
              <a:rPr lang="en-US" sz="2800" b="1" dirty="0" smtClean="0">
                <a:ln/>
                <a:solidFill>
                  <a:srgbClr val="FFC000"/>
                </a:solidFill>
              </a:rPr>
              <a:t>Metaphor (this</a:t>
            </a:r>
            <a:r>
              <a:rPr lang="en-US" sz="2800" b="1" i="1" dirty="0" smtClean="0">
                <a:ln/>
                <a:solidFill>
                  <a:srgbClr val="FFC000"/>
                </a:solidFill>
              </a:rPr>
              <a:t> is</a:t>
            </a:r>
            <a:r>
              <a:rPr lang="en-US" sz="2800" b="1" dirty="0" smtClean="0">
                <a:ln/>
                <a:solidFill>
                  <a:srgbClr val="FFC000"/>
                </a:solidFill>
              </a:rPr>
              <a:t> that)</a:t>
            </a:r>
          </a:p>
          <a:p>
            <a:pPr eaLnBrk="1" hangingPunct="1"/>
            <a:endParaRPr lang="en-US" sz="2800" b="1" dirty="0" smtClean="0">
              <a:ln/>
              <a:solidFill>
                <a:srgbClr val="FFC000"/>
              </a:solidFill>
            </a:endParaRPr>
          </a:p>
          <a:p>
            <a:pPr eaLnBrk="1" hangingPunct="1"/>
            <a:r>
              <a:rPr lang="en-US" sz="2800" b="1" dirty="0" smtClean="0">
                <a:ln/>
                <a:solidFill>
                  <a:srgbClr val="FFC000"/>
                </a:solidFill>
              </a:rPr>
              <a:t>Simile (this is </a:t>
            </a:r>
            <a:r>
              <a:rPr lang="en-US" sz="2800" b="1" i="1" dirty="0" smtClean="0">
                <a:ln/>
                <a:solidFill>
                  <a:srgbClr val="FFC000"/>
                </a:solidFill>
              </a:rPr>
              <a:t>like</a:t>
            </a:r>
            <a:r>
              <a:rPr lang="en-US" sz="2800" b="1" dirty="0" smtClean="0">
                <a:ln/>
                <a:solidFill>
                  <a:srgbClr val="FFC000"/>
                </a:solidFill>
              </a:rPr>
              <a:t> that)</a:t>
            </a:r>
          </a:p>
          <a:p>
            <a:pPr eaLnBrk="1" hangingPunct="1"/>
            <a:endParaRPr lang="en-US" sz="2800" b="1" dirty="0" smtClean="0">
              <a:ln/>
              <a:solidFill>
                <a:srgbClr val="FFC000"/>
              </a:solidFill>
            </a:endParaRPr>
          </a:p>
          <a:p>
            <a:pPr eaLnBrk="1" hangingPunct="1"/>
            <a:r>
              <a:rPr lang="en-US" sz="2800" b="1" dirty="0" smtClean="0">
                <a:ln/>
                <a:solidFill>
                  <a:srgbClr val="FFC000"/>
                </a:solidFill>
              </a:rPr>
              <a:t>Synecdoche (the part for the whole, the general for the particular; or vice versa). </a:t>
            </a:r>
          </a:p>
          <a:p>
            <a:pPr algn="ctr" eaLnBrk="1" hangingPunct="1">
              <a:buFontTx/>
              <a:buNone/>
            </a:pPr>
            <a:r>
              <a:rPr lang="en-US" sz="2800" b="1" dirty="0" smtClean="0">
                <a:ln/>
                <a:solidFill>
                  <a:srgbClr val="FFC000"/>
                </a:solidFill>
                <a:latin typeface="WP TypographicSymbols" pitchFamily="2" charset="0"/>
              </a:rPr>
              <a:t>	</a:t>
            </a:r>
            <a:r>
              <a:rPr lang="en-US" sz="2800" b="1" dirty="0" smtClean="0">
                <a:ln/>
                <a:solidFill>
                  <a:srgbClr val="FFC000"/>
                </a:solidFill>
              </a:rPr>
              <a:t>“</a:t>
            </a:r>
            <a:r>
              <a:rPr lang="en-US" sz="2800" b="1" i="1" dirty="0" smtClean="0">
                <a:ln/>
                <a:solidFill>
                  <a:srgbClr val="FFC000"/>
                </a:solidFill>
              </a:rPr>
              <a:t>My lips </a:t>
            </a:r>
            <a:r>
              <a:rPr lang="en-US" sz="2800" b="1" dirty="0" smtClean="0">
                <a:ln/>
                <a:solidFill>
                  <a:srgbClr val="FFC000"/>
                </a:solidFill>
              </a:rPr>
              <a:t>shall greatly rejoice when I sing to you,                    </a:t>
            </a:r>
          </a:p>
          <a:p>
            <a:pPr algn="ctr" eaLnBrk="1" hangingPunct="1">
              <a:buFontTx/>
              <a:buNone/>
            </a:pPr>
            <a:r>
              <a:rPr lang="en-US" sz="2800" b="1" dirty="0" smtClean="0">
                <a:ln/>
                <a:solidFill>
                  <a:srgbClr val="FFC000"/>
                </a:solidFill>
              </a:rPr>
              <a:t>	And </a:t>
            </a:r>
            <a:r>
              <a:rPr lang="en-US" sz="2800" b="1" i="1" dirty="0" smtClean="0">
                <a:ln/>
                <a:solidFill>
                  <a:srgbClr val="FFC000"/>
                </a:solidFill>
              </a:rPr>
              <a:t>my soul</a:t>
            </a:r>
            <a:r>
              <a:rPr lang="en-US" sz="2800" b="1" dirty="0" smtClean="0">
                <a:ln/>
                <a:solidFill>
                  <a:srgbClr val="FFC000"/>
                </a:solidFill>
              </a:rPr>
              <a:t>, which you have redeemed.”  </a:t>
            </a:r>
          </a:p>
          <a:p>
            <a:pPr eaLnBrk="1" hangingPunct="1">
              <a:buFontTx/>
              <a:buNone/>
            </a:pPr>
            <a:r>
              <a:rPr lang="en-US" sz="2800" b="1" dirty="0" smtClean="0">
                <a:ln/>
                <a:solidFill>
                  <a:srgbClr val="FFC000"/>
                </a:solidFill>
              </a:rPr>
              <a:t>								Ps 71:23</a:t>
            </a:r>
            <a:endParaRPr lang="en-US" sz="2800" b="1" dirty="0" smtClean="0">
              <a:ln/>
              <a:solidFill>
                <a:srgbClr val="FFC000"/>
              </a:solidFill>
              <a:latin typeface="WP TypographicSymbols" pitchFamily="2"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5">
  <a:themeElements>
    <a:clrScheme name="Gold Template Template">
      <a:dk1>
        <a:srgbClr val="000000"/>
      </a:dk1>
      <a:lt1>
        <a:srgbClr val="FFFFFF"/>
      </a:lt1>
      <a:dk2>
        <a:srgbClr val="AF8621"/>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1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30">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5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2">
  <a:themeElements>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eme5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eme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2228</TotalTime>
  <Words>2776</Words>
  <Application>Microsoft Office PowerPoint</Application>
  <PresentationFormat>On-screen Show (4:3)</PresentationFormat>
  <Paragraphs>240</Paragraphs>
  <Slides>51</Slides>
  <Notes>51</Notes>
  <HiddenSlides>0</HiddenSlides>
  <MMClips>0</MMClips>
  <ScaleCrop>false</ScaleCrop>
  <HeadingPairs>
    <vt:vector size="4" baseType="variant">
      <vt:variant>
        <vt:lpstr>Theme</vt:lpstr>
      </vt:variant>
      <vt:variant>
        <vt:i4>9</vt:i4>
      </vt:variant>
      <vt:variant>
        <vt:lpstr>Slide Titles</vt:lpstr>
      </vt:variant>
      <vt:variant>
        <vt:i4>51</vt:i4>
      </vt:variant>
    </vt:vector>
  </HeadingPairs>
  <TitlesOfParts>
    <vt:vector size="60" baseType="lpstr">
      <vt:lpstr>Theme5</vt:lpstr>
      <vt:lpstr>White with Courier font for code slides</vt:lpstr>
      <vt:lpstr>Theme108</vt:lpstr>
      <vt:lpstr>Theme30</vt:lpstr>
      <vt:lpstr>Theme54</vt:lpstr>
      <vt:lpstr>Theme12</vt:lpstr>
      <vt:lpstr>Theme21</vt:lpstr>
      <vt:lpstr>Theme55</vt:lpstr>
      <vt:lpstr>Theme22</vt:lpstr>
      <vt:lpstr>GSEM534  Issues in Ellen White Studies</vt:lpstr>
      <vt:lpstr>Literary Context</vt:lpstr>
      <vt:lpstr>Aspects of Literary Context</vt:lpstr>
      <vt:lpstr>PowerPoint Presentation</vt:lpstr>
      <vt:lpstr>Example of EGW using “mesmerism”  with its original meaning</vt:lpstr>
      <vt:lpstr>A later statement substitutes a phrase, probably because of the connotations that “mesmerism” had acquired (1884)</vt:lpstr>
      <vt:lpstr>PowerPoint Presentation</vt:lpstr>
      <vt:lpstr>Aspects of Literary Context, continued</vt:lpstr>
      <vt:lpstr>Figures of Speech</vt:lpstr>
      <vt:lpstr>Aspects of Literary Context, continued</vt:lpstr>
      <vt:lpstr>Historical Context</vt:lpstr>
      <vt:lpstr>General Principles  Regarding Historical Context</vt:lpstr>
      <vt:lpstr>Aspects of Historical Context</vt:lpstr>
      <vt:lpstr>Case Studies in Time</vt:lpstr>
      <vt:lpstr>PowerPoint Presentation</vt:lpstr>
      <vt:lpstr>Case studies in “time”</vt:lpstr>
      <vt:lpstr>In the GC the Voice of God?</vt:lpstr>
      <vt:lpstr>Situation Changing</vt:lpstr>
      <vt:lpstr>NO LONGER</vt:lpstr>
      <vt:lpstr>Is the GC the Voice of God?  Situation Improving, 1901 GC </vt:lpstr>
      <vt:lpstr>Is the GC the Voice of God?</vt:lpstr>
      <vt:lpstr>April 2, 1901,  Opening Day of GC Session </vt:lpstr>
      <vt:lpstr>April 4, 1901, EGW Enthusiastic about Structural Changes </vt:lpstr>
      <vt:lpstr>April 23, 1901,  Closing day of GC Session</vt:lpstr>
      <vt:lpstr>April 23, 1901,  Closing day of GC Session</vt:lpstr>
      <vt:lpstr>Is the GC the Voice of God? After Reorganization--Yes</vt:lpstr>
      <vt:lpstr>Is the GC the Voice of God? After Reorganization, Yes</vt:lpstr>
      <vt:lpstr>Is the GC the Voice of God? After Reorganization--Yes</vt:lpstr>
      <vt:lpstr>Is the GC the Voice of God?</vt:lpstr>
      <vt:lpstr>Is the GC the Voice of God?  In 1911--Yes </vt:lpstr>
      <vt:lpstr>Summary:  “Time Factors”</vt:lpstr>
      <vt:lpstr>Case Studies in “Place”  (Audience)</vt:lpstr>
      <vt:lpstr>Caution against Misapplication</vt:lpstr>
      <vt:lpstr>James White, editorial Review and Herald, March 17, 1868</vt:lpstr>
      <vt:lpstr>James White, editorial, continued</vt:lpstr>
      <vt:lpstr>Roger Coon’s Summary Regarding ‘Place’</vt:lpstr>
      <vt:lpstr>Theological Context</vt:lpstr>
      <vt:lpstr>PowerPoint Presentation</vt:lpstr>
      <vt:lpstr>Theological Context</vt:lpstr>
      <vt:lpstr>PowerPoint Presentation</vt:lpstr>
      <vt:lpstr>Great Controversy Theme</vt:lpstr>
      <vt:lpstr>Great Controversy Theme</vt:lpstr>
      <vt:lpstr>Theological Context</vt:lpstr>
      <vt:lpstr>Ellipse of Truth</vt:lpstr>
      <vt:lpstr>Theological Context</vt:lpstr>
      <vt:lpstr>Theological Context</vt:lpstr>
      <vt:lpstr>The Effect of Compilations on Context</vt:lpstr>
      <vt:lpstr>The Effect of Compilations on Context</vt:lpstr>
      <vt:lpstr>Exam Preparation</vt:lpstr>
      <vt:lpstr>Acknowledgements</vt:lpstr>
      <vt:lpstr>Websites</vt:lpstr>
    </vt:vector>
  </TitlesOfParts>
  <Company>SDA Theological Seminary,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Eric Stubbert</dc:creator>
  <cp:lastModifiedBy>Nickeilia</cp:lastModifiedBy>
  <cp:revision>159</cp:revision>
  <dcterms:created xsi:type="dcterms:W3CDTF">2009-08-20T22:54:44Z</dcterms:created>
  <dcterms:modified xsi:type="dcterms:W3CDTF">2012-02-11T00:41:55Z</dcterms:modified>
</cp:coreProperties>
</file>